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640" r:id="rId2"/>
    <p:sldId id="641" r:id="rId3"/>
    <p:sldId id="642" r:id="rId4"/>
    <p:sldId id="645" r:id="rId5"/>
    <p:sldId id="643" r:id="rId6"/>
    <p:sldId id="644" r:id="rId7"/>
    <p:sldId id="646" r:id="rId8"/>
    <p:sldId id="647" r:id="rId9"/>
    <p:sldId id="652" r:id="rId10"/>
    <p:sldId id="648" r:id="rId11"/>
    <p:sldId id="649" r:id="rId12"/>
    <p:sldId id="650" r:id="rId13"/>
    <p:sldId id="651" r:id="rId14"/>
  </p:sldIdLst>
  <p:sldSz cx="12192000" cy="6858000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49658-EB51-4CE6-AE03-BB6A2659E0C3}" type="datetimeFigureOut">
              <a:rPr lang="zh-TW" altLang="en-US" smtClean="0"/>
              <a:t>2023/12/29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A441BE-7016-444A-8619-6C286F85B7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99791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A441BE-7016-444A-8619-6C286F85B76F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8820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48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A2C66-1BC0-4AED-A818-9A64644E824F}" type="datetimeFigureOut">
              <a:rPr lang="zh-TW" altLang="en-US" smtClean="0"/>
              <a:t>2023/12/29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3849975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40216" y="6459785"/>
            <a:ext cx="1312025" cy="365125"/>
          </a:xfrm>
        </p:spPr>
        <p:txBody>
          <a:bodyPr/>
          <a:lstStyle/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圖片 9">
            <a:extLst>
              <a:ext uri="{FF2B5EF4-FFF2-40B4-BE49-F238E27FC236}">
                <a16:creationId xmlns:a16="http://schemas.microsoft.com/office/drawing/2014/main" id="{FCF40CBF-6825-4186-BD34-D7DB74D60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98967" y="6409609"/>
            <a:ext cx="2430289" cy="46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315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A2C66-1BC0-4AED-A818-9A64644E824F}" type="datetimeFigureOut">
              <a:rPr lang="zh-TW" altLang="en-US" smtClean="0"/>
              <a:t>2023/12/29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78279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A2C66-1BC0-4AED-A818-9A64644E824F}" type="datetimeFigureOut">
              <a:rPr lang="zh-TW" altLang="en-US" smtClean="0"/>
              <a:t>2023/12/29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DBDDCE56-EED7-4288-87C8-DFDA8A542C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98951" y="6391293"/>
            <a:ext cx="2430289" cy="46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353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910149"/>
          </a:xfrm>
        </p:spPr>
        <p:txBody>
          <a:bodyPr>
            <a:normAutofit/>
          </a:bodyPr>
          <a:lstStyle>
            <a:lvl1pPr marL="0">
              <a:defRPr sz="36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97280" y="1484783"/>
            <a:ext cx="10058400" cy="4536503"/>
          </a:xfrm>
        </p:spPr>
        <p:txBody>
          <a:bodyPr/>
          <a:lstStyle>
            <a:lvl1pPr>
              <a:lnSpc>
                <a:spcPct val="150000"/>
              </a:lnSpc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lnSpc>
                <a:spcPct val="150000"/>
              </a:lnSpc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lnSpc>
                <a:spcPct val="150000"/>
              </a:lnSpc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lnSpc>
                <a:spcPct val="150000"/>
              </a:lnSpc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lnSpc>
                <a:spcPct val="150000"/>
              </a:lnSpc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en-US" dirty="0"/>
              <a:t> 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A2C66-1BC0-4AED-A818-9A64644E824F}" type="datetimeFigureOut">
              <a:rPr lang="zh-TW" altLang="en-US" smtClean="0"/>
              <a:t>2023/12/29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138007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8208" y="6459785"/>
            <a:ext cx="1312025" cy="365125"/>
          </a:xfrm>
        </p:spPr>
        <p:txBody>
          <a:bodyPr/>
          <a:lstStyle/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B4831F42-06DC-4B12-9B7C-E2C5E1A61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98967" y="6418677"/>
            <a:ext cx="2430289" cy="46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447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" y="6317320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4800" b="1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A2C66-1BC0-4AED-A818-9A64644E824F}" type="datetimeFigureOut">
              <a:rPr lang="zh-TW" altLang="en-US" smtClean="0"/>
              <a:t>2023/12/29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3705959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96200" y="6459785"/>
            <a:ext cx="1312025" cy="365125"/>
          </a:xfrm>
        </p:spPr>
        <p:txBody>
          <a:bodyPr/>
          <a:lstStyle/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圖片 9">
            <a:extLst>
              <a:ext uri="{FF2B5EF4-FFF2-40B4-BE49-F238E27FC236}">
                <a16:creationId xmlns:a16="http://schemas.microsoft.com/office/drawing/2014/main" id="{424AC88C-B7A9-4B65-8FFD-1E2457E28A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96562" y="6400182"/>
            <a:ext cx="2430289" cy="46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481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A2C66-1BC0-4AED-A818-9A64644E824F}" type="datetimeFigureOut">
              <a:rPr lang="zh-TW" altLang="en-US" smtClean="0"/>
              <a:t>2023/12/29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74459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A2C66-1BC0-4AED-A818-9A64644E824F}" type="datetimeFigureOut">
              <a:rPr lang="zh-TW" altLang="en-US" smtClean="0"/>
              <a:t>2023/12/29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5621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A2C66-1BC0-4AED-A818-9A64644E824F}" type="datetimeFigureOut">
              <a:rPr lang="zh-TW" altLang="en-US" smtClean="0"/>
              <a:t>2023/12/29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138007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12224" y="6459785"/>
            <a:ext cx="1312025" cy="365125"/>
          </a:xfrm>
        </p:spPr>
        <p:txBody>
          <a:bodyPr/>
          <a:lstStyle/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F4B554FB-3827-4D8C-B072-DDD2212232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04793" y="6409609"/>
            <a:ext cx="2430289" cy="46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143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86A2C66-1BC0-4AED-A818-9A64644E824F}" type="datetimeFigureOut">
              <a:rPr lang="zh-TW" altLang="en-US" smtClean="0"/>
              <a:t>2023/12/29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23E244F6-226F-4E24-8F74-441288A238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04793" y="6409609"/>
            <a:ext cx="2430289" cy="46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081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86A2C66-1BC0-4AED-A818-9A64644E824F}" type="datetimeFigureOut">
              <a:rPr lang="zh-TW" altLang="en-US" smtClean="0"/>
              <a:t>2023/12/29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3223315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12224" y="6459785"/>
            <a:ext cx="1312025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6998DEBC-6D95-47D7-BA50-802644507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98951" y="6391293"/>
            <a:ext cx="2430289" cy="46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665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A2C66-1BC0-4AED-A818-9A64644E824F}" type="datetimeFigureOut">
              <a:rPr lang="zh-TW" altLang="en-US" smtClean="0"/>
              <a:t>2023/12/29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F300243F-64E9-475E-83FD-3914C5B9F3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98951" y="6391293"/>
            <a:ext cx="2430289" cy="46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14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9821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84785"/>
            <a:ext cx="10058400" cy="453650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 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C86A2C66-1BC0-4AED-A818-9A64644E824F}" type="datetimeFigureOut">
              <a:rPr lang="zh-TW" altLang="en-US" smtClean="0"/>
              <a:t>2023/12/29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37059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chemeClr val="tx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40216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fld id="{748FEAFB-2F29-4426-A966-A37685F2016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268760"/>
            <a:ext cx="996696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圖片 10">
            <a:extLst>
              <a:ext uri="{FF2B5EF4-FFF2-40B4-BE49-F238E27FC236}">
                <a16:creationId xmlns:a16="http://schemas.microsoft.com/office/drawing/2014/main" id="{AAF694B8-187F-4F94-9D5A-09B06781B50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98967" y="6418677"/>
            <a:ext cx="2430289" cy="46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4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600" b="1" kern="1200" spc="-50" baseline="0">
          <a:solidFill>
            <a:schemeClr val="tx1">
              <a:lumMod val="75000"/>
              <a:lumOff val="25000"/>
            </a:schemeClr>
          </a:solidFill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B4CCFAB-3B5A-4508-B58F-B6AE392756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TW" sz="4400" dirty="0"/>
              <a:t>FE81001 –</a:t>
            </a:r>
            <a:r>
              <a:rPr lang="zh-TW" altLang="en-US" sz="4400" dirty="0"/>
              <a:t> </a:t>
            </a:r>
            <a:r>
              <a:rPr lang="en-US" altLang="zh-TW" sz="4400" dirty="0"/>
              <a:t>KEIL</a:t>
            </a:r>
            <a:r>
              <a:rPr lang="zh-TW" altLang="en-US" sz="4400" dirty="0"/>
              <a:t>安裝和</a:t>
            </a:r>
            <a:r>
              <a:rPr lang="en-US" altLang="zh-TW" sz="4400" dirty="0"/>
              <a:t>EVB</a:t>
            </a:r>
            <a:r>
              <a:rPr lang="zh-TW" altLang="en-US" sz="4400" dirty="0"/>
              <a:t>使用說明</a:t>
            </a:r>
            <a:endParaRPr lang="zh-TW" altLang="en-US" sz="4800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A17A63B4-E5D4-40CF-BE4B-577CB04CF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zh-TW" altLang="en-US" sz="2400" dirty="0"/>
              <a:t>許晉維</a:t>
            </a:r>
            <a:endParaRPr lang="en-US" altLang="zh-TW" sz="2400" dirty="0"/>
          </a:p>
          <a:p>
            <a:r>
              <a:rPr lang="en-US" altLang="zh-TW" sz="2400" dirty="0"/>
              <a:t>BD3</a:t>
            </a:r>
          </a:p>
          <a:p>
            <a:r>
              <a:rPr lang="en-US" altLang="zh-TW" sz="2400" dirty="0"/>
              <a:t>09/29/2022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660175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AC8FD5F-A437-8B9F-0A56-BCF382F98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KEIL OCD </a:t>
            </a:r>
            <a:r>
              <a:rPr lang="zh-TW" altLang="en-US" dirty="0"/>
              <a:t>硬體配置</a:t>
            </a:r>
            <a:endParaRPr lang="en-US" altLang="zh-TW" dirty="0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EA2B0CFD-FA30-6B00-2BF2-EFE7759505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69" t="15995" r="-369" b="14401"/>
          <a:stretch/>
        </p:blipFill>
        <p:spPr>
          <a:xfrm rot="16200000">
            <a:off x="1468372" y="1228512"/>
            <a:ext cx="3132650" cy="3874834"/>
          </a:xfrm>
          <a:ln>
            <a:solidFill>
              <a:srgbClr val="FF0000"/>
            </a:solidFill>
          </a:ln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81FCDD1F-7F33-EA13-9FDC-C8975D8FBC11}"/>
              </a:ext>
            </a:extLst>
          </p:cNvPr>
          <p:cNvSpPr txBox="1"/>
          <p:nvPr/>
        </p:nvSpPr>
        <p:spPr>
          <a:xfrm>
            <a:off x="2682425" y="4717037"/>
            <a:ext cx="631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>
                <a:solidFill>
                  <a:srgbClr val="0000FF"/>
                </a:solidFill>
              </a:rPr>
              <a:t>EVB</a:t>
            </a:r>
            <a:endParaRPr lang="zh-TW" altLang="en-US" sz="2800" dirty="0">
              <a:solidFill>
                <a:srgbClr val="0000FF"/>
              </a:solidFill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485849CA-88BC-CED1-7BE3-D2408E0443D4}"/>
              </a:ext>
            </a:extLst>
          </p:cNvPr>
          <p:cNvSpPr txBox="1"/>
          <p:nvPr/>
        </p:nvSpPr>
        <p:spPr>
          <a:xfrm>
            <a:off x="6569367" y="3150658"/>
            <a:ext cx="12836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>
                <a:solidFill>
                  <a:srgbClr val="0000FF"/>
                </a:solidFill>
              </a:rPr>
              <a:t>ESMT-ICE</a:t>
            </a:r>
            <a:endParaRPr lang="zh-TW" altLang="en-US" sz="2000" dirty="0">
              <a:solidFill>
                <a:srgbClr val="0000FF"/>
              </a:solidFill>
            </a:endParaRP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B966A252-DD44-A23A-73BE-4073113C58F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874" t="31216" r="19282" b="46470"/>
          <a:stretch/>
        </p:blipFill>
        <p:spPr>
          <a:xfrm rot="16200000">
            <a:off x="1073132" y="4699991"/>
            <a:ext cx="1576204" cy="1530286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BFBBB84-04A6-50DE-1549-5B5369A586F5}"/>
              </a:ext>
            </a:extLst>
          </p:cNvPr>
          <p:cNvSpPr/>
          <p:nvPr/>
        </p:nvSpPr>
        <p:spPr>
          <a:xfrm>
            <a:off x="4119513" y="1960775"/>
            <a:ext cx="395926" cy="7918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E6210993-D208-3192-42C2-D209CE9D7A05}"/>
              </a:ext>
            </a:extLst>
          </p:cNvPr>
          <p:cNvSpPr txBox="1"/>
          <p:nvPr/>
        </p:nvSpPr>
        <p:spPr>
          <a:xfrm>
            <a:off x="3411637" y="1557924"/>
            <a:ext cx="1631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</a:rPr>
              <a:t>OCD Interface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4" name="箭號: 左-右雙向 13">
            <a:extLst>
              <a:ext uri="{FF2B5EF4-FFF2-40B4-BE49-F238E27FC236}">
                <a16:creationId xmlns:a16="http://schemas.microsoft.com/office/drawing/2014/main" id="{67677FC1-3EC1-72B4-2CFB-389B102646B6}"/>
              </a:ext>
            </a:extLst>
          </p:cNvPr>
          <p:cNvSpPr/>
          <p:nvPr/>
        </p:nvSpPr>
        <p:spPr>
          <a:xfrm>
            <a:off x="4564819" y="2145273"/>
            <a:ext cx="1293931" cy="550666"/>
          </a:xfrm>
          <a:prstGeom prst="left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cxnSp>
        <p:nvCxnSpPr>
          <p:cNvPr id="16" name="直線單箭頭接點 15">
            <a:extLst>
              <a:ext uri="{FF2B5EF4-FFF2-40B4-BE49-F238E27FC236}">
                <a16:creationId xmlns:a16="http://schemas.microsoft.com/office/drawing/2014/main" id="{46050BF7-922B-765F-D234-5B63BDA51CF8}"/>
              </a:ext>
            </a:extLst>
          </p:cNvPr>
          <p:cNvCxnSpPr>
            <a:cxnSpLocks/>
          </p:cNvCxnSpPr>
          <p:nvPr/>
        </p:nvCxnSpPr>
        <p:spPr>
          <a:xfrm flipH="1">
            <a:off x="1112575" y="1987150"/>
            <a:ext cx="2962810" cy="2596958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單箭頭接點 17">
            <a:extLst>
              <a:ext uri="{FF2B5EF4-FFF2-40B4-BE49-F238E27FC236}">
                <a16:creationId xmlns:a16="http://schemas.microsoft.com/office/drawing/2014/main" id="{5F6C64FE-FFF8-9562-E0F5-F3C8595C78FA}"/>
              </a:ext>
            </a:extLst>
          </p:cNvPr>
          <p:cNvCxnSpPr>
            <a:cxnSpLocks/>
          </p:cNvCxnSpPr>
          <p:nvPr/>
        </p:nvCxnSpPr>
        <p:spPr>
          <a:xfrm flipH="1">
            <a:off x="2709828" y="2790053"/>
            <a:ext cx="1795534" cy="3374527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7BC53E66-EC0D-1CFE-762F-55DA8AE69852}"/>
              </a:ext>
            </a:extLst>
          </p:cNvPr>
          <p:cNvSpPr/>
          <p:nvPr/>
        </p:nvSpPr>
        <p:spPr>
          <a:xfrm>
            <a:off x="7989423" y="4081305"/>
            <a:ext cx="2038498" cy="12979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4D912504-946A-688F-9F19-3C8258BDA0F0}"/>
              </a:ext>
            </a:extLst>
          </p:cNvPr>
          <p:cNvSpPr txBox="1"/>
          <p:nvPr/>
        </p:nvSpPr>
        <p:spPr>
          <a:xfrm>
            <a:off x="8476982" y="4572198"/>
            <a:ext cx="1258154" cy="46772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rgbClr val="0000FF"/>
                </a:solidFill>
              </a:rPr>
              <a:t>ESMT-ICE</a:t>
            </a:r>
            <a:endParaRPr lang="zh-TW" altLang="en-US" dirty="0">
              <a:solidFill>
                <a:srgbClr val="0000FF"/>
              </a:solidFill>
            </a:endParaRPr>
          </a:p>
        </p:txBody>
      </p:sp>
      <p:grpSp>
        <p:nvGrpSpPr>
          <p:cNvPr id="34" name="群組 33">
            <a:extLst>
              <a:ext uri="{FF2B5EF4-FFF2-40B4-BE49-F238E27FC236}">
                <a16:creationId xmlns:a16="http://schemas.microsoft.com/office/drawing/2014/main" id="{69E1B382-03D2-8761-6C0A-D5C4E598A30A}"/>
              </a:ext>
            </a:extLst>
          </p:cNvPr>
          <p:cNvGrpSpPr/>
          <p:nvPr/>
        </p:nvGrpSpPr>
        <p:grpSpPr>
          <a:xfrm>
            <a:off x="9820076" y="4552377"/>
            <a:ext cx="586448" cy="424597"/>
            <a:chOff x="7809140" y="2308860"/>
            <a:chExt cx="500467" cy="335280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BE438506-3062-880E-5DEC-80C2ADC16F5A}"/>
                </a:ext>
              </a:extLst>
            </p:cNvPr>
            <p:cNvSpPr/>
            <p:nvPr/>
          </p:nvSpPr>
          <p:spPr>
            <a:xfrm>
              <a:off x="7809140" y="2308860"/>
              <a:ext cx="500467" cy="335280"/>
            </a:xfrm>
            <a:prstGeom prst="rect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 dirty="0">
                <a:latin typeface="Calibri 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8857852D-2F1D-C878-4CB4-FD334F4E257C}"/>
                </a:ext>
              </a:extLst>
            </p:cNvPr>
            <p:cNvSpPr/>
            <p:nvPr/>
          </p:nvSpPr>
          <p:spPr>
            <a:xfrm>
              <a:off x="8134349" y="2369440"/>
              <a:ext cx="72389" cy="80010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Calibri 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0281F92D-8535-6033-3AEF-845A3610D3C1}"/>
                </a:ext>
              </a:extLst>
            </p:cNvPr>
            <p:cNvSpPr/>
            <p:nvPr/>
          </p:nvSpPr>
          <p:spPr>
            <a:xfrm>
              <a:off x="8134349" y="2506790"/>
              <a:ext cx="72389" cy="80010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Calibri "/>
              </a:endParaRPr>
            </a:p>
          </p:txBody>
        </p:sp>
      </p:grpSp>
      <p:cxnSp>
        <p:nvCxnSpPr>
          <p:cNvPr id="42" name="直線接點 41">
            <a:extLst>
              <a:ext uri="{FF2B5EF4-FFF2-40B4-BE49-F238E27FC236}">
                <a16:creationId xmlns:a16="http://schemas.microsoft.com/office/drawing/2014/main" id="{99DAA96D-9432-49A4-4FC7-BB17E27CAFC8}"/>
              </a:ext>
            </a:extLst>
          </p:cNvPr>
          <p:cNvCxnSpPr>
            <a:cxnSpLocks/>
          </p:cNvCxnSpPr>
          <p:nvPr/>
        </p:nvCxnSpPr>
        <p:spPr>
          <a:xfrm flipH="1">
            <a:off x="6690728" y="4313564"/>
            <a:ext cx="1294109" cy="38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直線接點 42">
            <a:extLst>
              <a:ext uri="{FF2B5EF4-FFF2-40B4-BE49-F238E27FC236}">
                <a16:creationId xmlns:a16="http://schemas.microsoft.com/office/drawing/2014/main" id="{8FAC26E7-0C36-B8FD-D99B-BE4EC6F404D9}"/>
              </a:ext>
            </a:extLst>
          </p:cNvPr>
          <p:cNvCxnSpPr>
            <a:cxnSpLocks/>
          </p:cNvCxnSpPr>
          <p:nvPr/>
        </p:nvCxnSpPr>
        <p:spPr>
          <a:xfrm flipH="1" flipV="1">
            <a:off x="6687208" y="4578537"/>
            <a:ext cx="1297629" cy="315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直線接點 43">
            <a:extLst>
              <a:ext uri="{FF2B5EF4-FFF2-40B4-BE49-F238E27FC236}">
                <a16:creationId xmlns:a16="http://schemas.microsoft.com/office/drawing/2014/main" id="{B5B6BE36-6E70-86A1-7BF1-7F871146002B}"/>
              </a:ext>
            </a:extLst>
          </p:cNvPr>
          <p:cNvCxnSpPr>
            <a:cxnSpLocks/>
          </p:cNvCxnSpPr>
          <p:nvPr/>
        </p:nvCxnSpPr>
        <p:spPr>
          <a:xfrm flipH="1">
            <a:off x="6687208" y="4826042"/>
            <a:ext cx="129762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直線接點 44">
            <a:extLst>
              <a:ext uri="{FF2B5EF4-FFF2-40B4-BE49-F238E27FC236}">
                <a16:creationId xmlns:a16="http://schemas.microsoft.com/office/drawing/2014/main" id="{A08C9477-1BFD-E078-30C2-98189D7EC3AA}"/>
              </a:ext>
            </a:extLst>
          </p:cNvPr>
          <p:cNvCxnSpPr>
            <a:cxnSpLocks/>
          </p:cNvCxnSpPr>
          <p:nvPr/>
        </p:nvCxnSpPr>
        <p:spPr>
          <a:xfrm flipH="1">
            <a:off x="6687208" y="5083374"/>
            <a:ext cx="129762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文字方塊 45">
            <a:extLst>
              <a:ext uri="{FF2B5EF4-FFF2-40B4-BE49-F238E27FC236}">
                <a16:creationId xmlns:a16="http://schemas.microsoft.com/office/drawing/2014/main" id="{49A769E6-527A-E7CB-5A5A-927CB2FF4A6E}"/>
              </a:ext>
            </a:extLst>
          </p:cNvPr>
          <p:cNvSpPr txBox="1"/>
          <p:nvPr/>
        </p:nvSpPr>
        <p:spPr>
          <a:xfrm>
            <a:off x="7920815" y="4191186"/>
            <a:ext cx="4876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50" dirty="0">
                <a:latin typeface="Calibri "/>
              </a:rPr>
              <a:t>SDA</a:t>
            </a:r>
            <a:endParaRPr lang="zh-TW" altLang="en-US" sz="1050" dirty="0">
              <a:latin typeface="Calibri "/>
            </a:endParaRPr>
          </a:p>
        </p:txBody>
      </p:sp>
      <p:sp>
        <p:nvSpPr>
          <p:cNvPr id="47" name="文字方塊 46">
            <a:extLst>
              <a:ext uri="{FF2B5EF4-FFF2-40B4-BE49-F238E27FC236}">
                <a16:creationId xmlns:a16="http://schemas.microsoft.com/office/drawing/2014/main" id="{1B9AEDFC-F071-AC1C-1F7D-6D7A231B2E12}"/>
              </a:ext>
            </a:extLst>
          </p:cNvPr>
          <p:cNvSpPr txBox="1"/>
          <p:nvPr/>
        </p:nvSpPr>
        <p:spPr>
          <a:xfrm>
            <a:off x="7922921" y="4435533"/>
            <a:ext cx="4876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50" dirty="0">
                <a:latin typeface="Calibri "/>
              </a:rPr>
              <a:t>SCL</a:t>
            </a:r>
            <a:endParaRPr lang="zh-TW" altLang="en-US" sz="1050" dirty="0">
              <a:latin typeface="Calibri "/>
            </a:endParaRPr>
          </a:p>
        </p:txBody>
      </p:sp>
      <p:sp>
        <p:nvSpPr>
          <p:cNvPr id="48" name="文字方塊 47">
            <a:extLst>
              <a:ext uri="{FF2B5EF4-FFF2-40B4-BE49-F238E27FC236}">
                <a16:creationId xmlns:a16="http://schemas.microsoft.com/office/drawing/2014/main" id="{F78F8EB0-B296-2829-D182-6CA406BD8BDD}"/>
              </a:ext>
            </a:extLst>
          </p:cNvPr>
          <p:cNvSpPr txBox="1"/>
          <p:nvPr/>
        </p:nvSpPr>
        <p:spPr>
          <a:xfrm>
            <a:off x="7922921" y="4671138"/>
            <a:ext cx="4876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50" dirty="0">
                <a:latin typeface="Calibri "/>
              </a:rPr>
              <a:t>VDD</a:t>
            </a:r>
            <a:endParaRPr lang="zh-TW" altLang="en-US" sz="1050" dirty="0">
              <a:latin typeface="Calibri "/>
            </a:endParaRPr>
          </a:p>
        </p:txBody>
      </p:sp>
      <p:sp>
        <p:nvSpPr>
          <p:cNvPr id="49" name="文字方塊 48">
            <a:extLst>
              <a:ext uri="{FF2B5EF4-FFF2-40B4-BE49-F238E27FC236}">
                <a16:creationId xmlns:a16="http://schemas.microsoft.com/office/drawing/2014/main" id="{3BDA1E2B-6166-F286-DFA7-0D0175F09B8F}"/>
              </a:ext>
            </a:extLst>
          </p:cNvPr>
          <p:cNvSpPr txBox="1"/>
          <p:nvPr/>
        </p:nvSpPr>
        <p:spPr>
          <a:xfrm>
            <a:off x="7920815" y="4915484"/>
            <a:ext cx="4876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50" dirty="0" err="1">
                <a:latin typeface="Calibri "/>
              </a:rPr>
              <a:t>Gnd</a:t>
            </a:r>
            <a:endParaRPr lang="zh-TW" altLang="en-US" sz="1050" dirty="0">
              <a:latin typeface="Calibri 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130CF2DA-2AC8-A966-A403-B0E7BD0189ED}"/>
              </a:ext>
            </a:extLst>
          </p:cNvPr>
          <p:cNvSpPr/>
          <p:nvPr/>
        </p:nvSpPr>
        <p:spPr>
          <a:xfrm>
            <a:off x="5573505" y="4091887"/>
            <a:ext cx="1117223" cy="1287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0000FF"/>
              </a:solidFill>
              <a:latin typeface="Calibri "/>
            </a:endParaRPr>
          </a:p>
        </p:txBody>
      </p:sp>
      <p:sp>
        <p:nvSpPr>
          <p:cNvPr id="51" name="文字方塊 50">
            <a:extLst>
              <a:ext uri="{FF2B5EF4-FFF2-40B4-BE49-F238E27FC236}">
                <a16:creationId xmlns:a16="http://schemas.microsoft.com/office/drawing/2014/main" id="{AE684666-B077-221B-D9CC-54574310B89E}"/>
              </a:ext>
            </a:extLst>
          </p:cNvPr>
          <p:cNvSpPr txBox="1"/>
          <p:nvPr/>
        </p:nvSpPr>
        <p:spPr>
          <a:xfrm>
            <a:off x="6643367" y="4101628"/>
            <a:ext cx="78116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50" dirty="0">
                <a:solidFill>
                  <a:srgbClr val="FF0000"/>
                </a:solidFill>
                <a:latin typeface="Calibri "/>
              </a:rPr>
              <a:t>OCD_SDA</a:t>
            </a:r>
            <a:endParaRPr lang="zh-TW" altLang="en-US" sz="1050" dirty="0">
              <a:solidFill>
                <a:srgbClr val="FF0000"/>
              </a:solidFill>
              <a:latin typeface="Calibri "/>
            </a:endParaRPr>
          </a:p>
        </p:txBody>
      </p:sp>
      <p:sp>
        <p:nvSpPr>
          <p:cNvPr id="52" name="文字方塊 51">
            <a:extLst>
              <a:ext uri="{FF2B5EF4-FFF2-40B4-BE49-F238E27FC236}">
                <a16:creationId xmlns:a16="http://schemas.microsoft.com/office/drawing/2014/main" id="{C6A7BCA8-3D37-F4C2-75D8-F709506CDEA1}"/>
              </a:ext>
            </a:extLst>
          </p:cNvPr>
          <p:cNvSpPr txBox="1"/>
          <p:nvPr/>
        </p:nvSpPr>
        <p:spPr>
          <a:xfrm>
            <a:off x="6650464" y="4345973"/>
            <a:ext cx="9021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50" dirty="0">
                <a:solidFill>
                  <a:srgbClr val="FF0000"/>
                </a:solidFill>
                <a:latin typeface="Calibri "/>
              </a:rPr>
              <a:t>OCD_SCL</a:t>
            </a:r>
            <a:endParaRPr lang="zh-TW" altLang="en-US" sz="1050" dirty="0">
              <a:solidFill>
                <a:srgbClr val="FF0000"/>
              </a:solidFill>
              <a:latin typeface="Calibri "/>
            </a:endParaRPr>
          </a:p>
        </p:txBody>
      </p:sp>
      <p:sp>
        <p:nvSpPr>
          <p:cNvPr id="53" name="文字方塊 52">
            <a:extLst>
              <a:ext uri="{FF2B5EF4-FFF2-40B4-BE49-F238E27FC236}">
                <a16:creationId xmlns:a16="http://schemas.microsoft.com/office/drawing/2014/main" id="{9B74BAB5-4780-E4C1-712D-4D754AB4C028}"/>
              </a:ext>
            </a:extLst>
          </p:cNvPr>
          <p:cNvSpPr txBox="1"/>
          <p:nvPr/>
        </p:nvSpPr>
        <p:spPr>
          <a:xfrm>
            <a:off x="6647488" y="4607066"/>
            <a:ext cx="4876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50" dirty="0">
                <a:latin typeface="Calibri "/>
              </a:rPr>
              <a:t>VDD</a:t>
            </a:r>
            <a:endParaRPr lang="zh-TW" altLang="en-US" sz="1050" dirty="0">
              <a:latin typeface="Calibri "/>
            </a:endParaRPr>
          </a:p>
        </p:txBody>
      </p:sp>
      <p:sp>
        <p:nvSpPr>
          <p:cNvPr id="54" name="文字方塊 53">
            <a:extLst>
              <a:ext uri="{FF2B5EF4-FFF2-40B4-BE49-F238E27FC236}">
                <a16:creationId xmlns:a16="http://schemas.microsoft.com/office/drawing/2014/main" id="{087EA57E-6D39-75A0-4AEB-166122BB91B3}"/>
              </a:ext>
            </a:extLst>
          </p:cNvPr>
          <p:cNvSpPr txBox="1"/>
          <p:nvPr/>
        </p:nvSpPr>
        <p:spPr>
          <a:xfrm>
            <a:off x="6650464" y="4872765"/>
            <a:ext cx="4876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50" dirty="0" err="1">
                <a:latin typeface="Calibri "/>
              </a:rPr>
              <a:t>Gnd</a:t>
            </a:r>
            <a:endParaRPr lang="zh-TW" altLang="en-US" sz="1050" dirty="0">
              <a:latin typeface="Calibri "/>
            </a:endParaRPr>
          </a:p>
        </p:txBody>
      </p:sp>
      <p:cxnSp>
        <p:nvCxnSpPr>
          <p:cNvPr id="55" name="接點: 弧形 54">
            <a:extLst>
              <a:ext uri="{FF2B5EF4-FFF2-40B4-BE49-F238E27FC236}">
                <a16:creationId xmlns:a16="http://schemas.microsoft.com/office/drawing/2014/main" id="{E79293E0-CCF7-A101-AF92-BBC15F2474AA}"/>
              </a:ext>
            </a:extLst>
          </p:cNvPr>
          <p:cNvCxnSpPr>
            <a:cxnSpLocks/>
          </p:cNvCxnSpPr>
          <p:nvPr/>
        </p:nvCxnSpPr>
        <p:spPr>
          <a:xfrm flipV="1">
            <a:off x="10466838" y="4185132"/>
            <a:ext cx="688842" cy="582817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文字方塊 55">
            <a:extLst>
              <a:ext uri="{FF2B5EF4-FFF2-40B4-BE49-F238E27FC236}">
                <a16:creationId xmlns:a16="http://schemas.microsoft.com/office/drawing/2014/main" id="{9429ED8B-84D9-5077-F145-A8E7E9A944AE}"/>
              </a:ext>
            </a:extLst>
          </p:cNvPr>
          <p:cNvSpPr txBox="1"/>
          <p:nvPr/>
        </p:nvSpPr>
        <p:spPr>
          <a:xfrm>
            <a:off x="11155680" y="3836726"/>
            <a:ext cx="602831" cy="46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PC</a:t>
            </a:r>
            <a:endParaRPr lang="zh-TW" altLang="en-US" dirty="0"/>
          </a:p>
        </p:txBody>
      </p:sp>
      <p:sp>
        <p:nvSpPr>
          <p:cNvPr id="57" name="文字方塊 56">
            <a:extLst>
              <a:ext uri="{FF2B5EF4-FFF2-40B4-BE49-F238E27FC236}">
                <a16:creationId xmlns:a16="http://schemas.microsoft.com/office/drawing/2014/main" id="{FA9E553A-FF95-AE7F-9E4E-C5F1F85E2E6F}"/>
              </a:ext>
            </a:extLst>
          </p:cNvPr>
          <p:cNvSpPr txBox="1"/>
          <p:nvPr/>
        </p:nvSpPr>
        <p:spPr>
          <a:xfrm>
            <a:off x="5594704" y="3697298"/>
            <a:ext cx="1079297" cy="467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>
                <a:latin typeface="Calibri "/>
              </a:rPr>
              <a:t>Target</a:t>
            </a:r>
            <a:endParaRPr lang="zh-TW" altLang="en-US" dirty="0">
              <a:latin typeface="Calibri 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3E17563D-82D6-6010-DC5A-D435B1446E34}"/>
              </a:ext>
            </a:extLst>
          </p:cNvPr>
          <p:cNvSpPr txBox="1"/>
          <p:nvPr/>
        </p:nvSpPr>
        <p:spPr>
          <a:xfrm>
            <a:off x="5633003" y="4596582"/>
            <a:ext cx="11262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400" dirty="0">
                <a:solidFill>
                  <a:srgbClr val="0000FF"/>
                </a:solidFill>
              </a:rPr>
              <a:t>ESMT-MCU</a:t>
            </a:r>
            <a:endParaRPr lang="zh-TW" altLang="en-US" sz="1400" dirty="0">
              <a:solidFill>
                <a:srgbClr val="0000FF"/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43DBC918-70DB-D983-9344-D98703204F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8257" t="37596" r="37186" b="25933"/>
          <a:stretch/>
        </p:blipFill>
        <p:spPr>
          <a:xfrm>
            <a:off x="6018928" y="1673260"/>
            <a:ext cx="2374638" cy="1410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7352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69CAC331-52C8-30F3-D213-EBB7D74A55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7918" y="1466007"/>
            <a:ext cx="6344390" cy="4051964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3EAD7E6A-F9D1-A7FD-5CA4-FDEF75276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KEIL</a:t>
            </a:r>
            <a:r>
              <a:rPr lang="zh-TW" altLang="en-US" dirty="0"/>
              <a:t> </a:t>
            </a:r>
            <a:r>
              <a:rPr lang="en-US" altLang="zh-TW" dirty="0"/>
              <a:t>Sample Code Debug(1/2)</a:t>
            </a:r>
            <a:endParaRPr lang="zh-TW" altLang="en-US" dirty="0"/>
          </a:p>
        </p:txBody>
      </p:sp>
      <p:pic>
        <p:nvPicPr>
          <p:cNvPr id="7" name="內容版面配置區 6">
            <a:extLst>
              <a:ext uri="{FF2B5EF4-FFF2-40B4-BE49-F238E27FC236}">
                <a16:creationId xmlns:a16="http://schemas.microsoft.com/office/drawing/2014/main" id="{D48B414C-39D9-75AB-45F9-4507853805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8109" y="1571822"/>
            <a:ext cx="3409554" cy="2202632"/>
          </a:xfr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14D993CC-3FE9-7EB0-A326-1C67738206E2}"/>
              </a:ext>
            </a:extLst>
          </p:cNvPr>
          <p:cNvSpPr/>
          <p:nvPr/>
        </p:nvSpPr>
        <p:spPr>
          <a:xfrm>
            <a:off x="1248109" y="3157979"/>
            <a:ext cx="2484906" cy="4901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1" name="直線單箭頭接點 10">
            <a:extLst>
              <a:ext uri="{FF2B5EF4-FFF2-40B4-BE49-F238E27FC236}">
                <a16:creationId xmlns:a16="http://schemas.microsoft.com/office/drawing/2014/main" id="{A9465596-2939-2B73-B937-0308F866A77C}"/>
              </a:ext>
            </a:extLst>
          </p:cNvPr>
          <p:cNvCxnSpPr>
            <a:cxnSpLocks/>
          </p:cNvCxnSpPr>
          <p:nvPr/>
        </p:nvCxnSpPr>
        <p:spPr>
          <a:xfrm flipV="1">
            <a:off x="3893270" y="2554664"/>
            <a:ext cx="999241" cy="80245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DDCEEC55-DF3E-A0D1-1556-FE02D3FC995D}"/>
              </a:ext>
            </a:extLst>
          </p:cNvPr>
          <p:cNvSpPr txBox="1"/>
          <p:nvPr/>
        </p:nvSpPr>
        <p:spPr>
          <a:xfrm>
            <a:off x="1097280" y="5517971"/>
            <a:ext cx="6660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dirty="0">
                <a:solidFill>
                  <a:srgbClr val="FF0000"/>
                </a:solidFill>
              </a:rPr>
              <a:t>路徑</a:t>
            </a:r>
            <a:r>
              <a:rPr lang="en-US" altLang="zh-TW" dirty="0">
                <a:solidFill>
                  <a:srgbClr val="FF0000"/>
                </a:solidFill>
              </a:rPr>
              <a:t>:MCU-firmware\FE81001BSP\</a:t>
            </a:r>
            <a:r>
              <a:rPr lang="en-US" altLang="zh-TW" dirty="0" err="1">
                <a:solidFill>
                  <a:srgbClr val="FF0000"/>
                </a:solidFill>
              </a:rPr>
              <a:t>PlatformKeil</a:t>
            </a:r>
            <a:r>
              <a:rPr lang="en-US" altLang="zh-TW" dirty="0">
                <a:solidFill>
                  <a:srgbClr val="FF0000"/>
                </a:solidFill>
              </a:rPr>
              <a:t>\Sample\Driver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4368F838-7311-0B81-487D-072FF2CCE6C0}"/>
              </a:ext>
            </a:extLst>
          </p:cNvPr>
          <p:cNvSpPr txBox="1"/>
          <p:nvPr/>
        </p:nvSpPr>
        <p:spPr>
          <a:xfrm>
            <a:off x="2411490" y="3798455"/>
            <a:ext cx="2406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solidFill>
                  <a:srgbClr val="FF0000"/>
                </a:solidFill>
              </a:rPr>
              <a:t>打開</a:t>
            </a:r>
            <a:r>
              <a:rPr lang="en-US" altLang="zh-TW" dirty="0" err="1">
                <a:solidFill>
                  <a:srgbClr val="FF0000"/>
                </a:solidFill>
              </a:rPr>
              <a:t>Sample_DrvGPIO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05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1CB3A52-FE36-0096-B6D3-A2CA806C6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KEIL</a:t>
            </a:r>
            <a:r>
              <a:rPr lang="zh-TW" altLang="en-US" dirty="0"/>
              <a:t> </a:t>
            </a:r>
            <a:r>
              <a:rPr lang="en-US" altLang="zh-TW" dirty="0"/>
              <a:t>Sample Code Debug(2/2)</a:t>
            </a:r>
            <a:endParaRPr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803EC70-2597-3641-40F1-00535618E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320" y="1484783"/>
            <a:ext cx="3190875" cy="364807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DE151DB-E11A-8545-5759-136BAD35AACE}"/>
              </a:ext>
            </a:extLst>
          </p:cNvPr>
          <p:cNvSpPr/>
          <p:nvPr/>
        </p:nvSpPr>
        <p:spPr>
          <a:xfrm>
            <a:off x="927598" y="4091232"/>
            <a:ext cx="2484905" cy="26395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9" name="直線單箭頭接點 8">
            <a:extLst>
              <a:ext uri="{FF2B5EF4-FFF2-40B4-BE49-F238E27FC236}">
                <a16:creationId xmlns:a16="http://schemas.microsoft.com/office/drawing/2014/main" id="{BED490BA-0A30-1E37-77EA-3C34E4B1FCC5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3412503" y="3902697"/>
            <a:ext cx="814692" cy="32051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圖片 12">
            <a:extLst>
              <a:ext uri="{FF2B5EF4-FFF2-40B4-BE49-F238E27FC236}">
                <a16:creationId xmlns:a16="http://schemas.microsoft.com/office/drawing/2014/main" id="{06067E1E-D2F7-5515-0973-59D42AE165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2474" y="1598234"/>
            <a:ext cx="7304666" cy="4218104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2AA387D7-F96E-8431-C717-34271556F11C}"/>
              </a:ext>
            </a:extLst>
          </p:cNvPr>
          <p:cNvSpPr/>
          <p:nvPr/>
        </p:nvSpPr>
        <p:spPr>
          <a:xfrm>
            <a:off x="9662474" y="1824476"/>
            <a:ext cx="405353" cy="3059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ECCB573A-D96E-225F-4B91-4FFCC7509C91}"/>
              </a:ext>
            </a:extLst>
          </p:cNvPr>
          <p:cNvSpPr txBox="1"/>
          <p:nvPr/>
        </p:nvSpPr>
        <p:spPr>
          <a:xfrm>
            <a:off x="9002597" y="1439069"/>
            <a:ext cx="195117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TW" altLang="en-US" dirty="0">
                <a:solidFill>
                  <a:srgbClr val="FF0000"/>
                </a:solidFill>
              </a:rPr>
              <a:t>進入</a:t>
            </a:r>
            <a:r>
              <a:rPr lang="en-US" altLang="zh-TW" dirty="0">
                <a:solidFill>
                  <a:srgbClr val="FF0000"/>
                </a:solidFill>
              </a:rPr>
              <a:t>Debug mode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16CD03A-D9DD-8BE8-4392-45FC839E3ABE}"/>
              </a:ext>
            </a:extLst>
          </p:cNvPr>
          <p:cNvSpPr/>
          <p:nvPr/>
        </p:nvSpPr>
        <p:spPr>
          <a:xfrm>
            <a:off x="5287594" y="1979626"/>
            <a:ext cx="405353" cy="3059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6FD83AFE-A724-F9E4-238E-65C3F2EDC31E}"/>
              </a:ext>
            </a:extLst>
          </p:cNvPr>
          <p:cNvSpPr txBox="1"/>
          <p:nvPr/>
        </p:nvSpPr>
        <p:spPr>
          <a:xfrm>
            <a:off x="5018484" y="1578144"/>
            <a:ext cx="110799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TW" altLang="en-US" dirty="0">
                <a:solidFill>
                  <a:srgbClr val="FF0000"/>
                </a:solidFill>
              </a:rPr>
              <a:t>直接燒入</a:t>
            </a: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71027735-AB24-48DE-0828-4B64E67043E4}"/>
              </a:ext>
            </a:extLst>
          </p:cNvPr>
          <p:cNvSpPr txBox="1"/>
          <p:nvPr/>
        </p:nvSpPr>
        <p:spPr>
          <a:xfrm>
            <a:off x="1177831" y="5123908"/>
            <a:ext cx="30716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rgbClr val="0000FF"/>
                </a:solidFill>
              </a:rPr>
              <a:t>1.</a:t>
            </a:r>
            <a:r>
              <a:rPr lang="zh-TW" altLang="en-US" dirty="0">
                <a:solidFill>
                  <a:srgbClr val="0000FF"/>
                </a:solidFill>
              </a:rPr>
              <a:t>編譯</a:t>
            </a:r>
            <a:endParaRPr lang="en-US" altLang="zh-TW" dirty="0">
              <a:solidFill>
                <a:srgbClr val="0000FF"/>
              </a:solidFill>
            </a:endParaRPr>
          </a:p>
          <a:p>
            <a:r>
              <a:rPr lang="en-US" altLang="zh-TW" dirty="0">
                <a:solidFill>
                  <a:srgbClr val="0000FF"/>
                </a:solidFill>
              </a:rPr>
              <a:t>2.</a:t>
            </a:r>
            <a:r>
              <a:rPr lang="zh-TW" altLang="en-US" dirty="0">
                <a:solidFill>
                  <a:srgbClr val="0000FF"/>
                </a:solidFill>
              </a:rPr>
              <a:t>直接燒入或進</a:t>
            </a:r>
            <a:r>
              <a:rPr lang="en-US" altLang="zh-TW" dirty="0">
                <a:solidFill>
                  <a:srgbClr val="0000FF"/>
                </a:solidFill>
              </a:rPr>
              <a:t>Debug mode</a:t>
            </a:r>
            <a:endParaRPr lang="zh-TW" altLang="en-US" dirty="0">
              <a:solidFill>
                <a:srgbClr val="0000FF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3070EAA-082A-4808-46BB-1C1E13B38029}"/>
              </a:ext>
            </a:extLst>
          </p:cNvPr>
          <p:cNvSpPr/>
          <p:nvPr/>
        </p:nvSpPr>
        <p:spPr>
          <a:xfrm>
            <a:off x="4568842" y="2053971"/>
            <a:ext cx="405353" cy="3059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CA6DC30F-D70E-C75A-25D4-0CADC36E54B1}"/>
              </a:ext>
            </a:extLst>
          </p:cNvPr>
          <p:cNvSpPr txBox="1"/>
          <p:nvPr/>
        </p:nvSpPr>
        <p:spPr>
          <a:xfrm>
            <a:off x="3758117" y="2053971"/>
            <a:ext cx="646331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TW" altLang="en-US" dirty="0">
                <a:solidFill>
                  <a:srgbClr val="FF0000"/>
                </a:solidFill>
              </a:rPr>
              <a:t>編譯</a:t>
            </a:r>
          </a:p>
        </p:txBody>
      </p:sp>
    </p:spTree>
    <p:extLst>
      <p:ext uri="{BB962C8B-B14F-4D97-AF65-F5344CB8AC3E}">
        <p14:creationId xmlns:p14="http://schemas.microsoft.com/office/powerpoint/2010/main" val="3601925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8F70065-4069-E2C7-C313-D975FB0D3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注意事項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3F18B50-B470-0FCC-CFEF-1D33977DA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rgbClr val="FF0000"/>
                </a:solidFill>
              </a:rPr>
              <a:t>PC2</a:t>
            </a:r>
            <a:r>
              <a:rPr lang="zh-TW" altLang="en-US" dirty="0">
                <a:solidFill>
                  <a:srgbClr val="FF0000"/>
                </a:solidFill>
              </a:rPr>
              <a:t>、</a:t>
            </a:r>
            <a:r>
              <a:rPr lang="en-US" altLang="zh-TW" dirty="0">
                <a:solidFill>
                  <a:srgbClr val="FF0000"/>
                </a:solidFill>
              </a:rPr>
              <a:t> PC3</a:t>
            </a:r>
            <a:r>
              <a:rPr lang="zh-TW" altLang="en-US" dirty="0">
                <a:solidFill>
                  <a:srgbClr val="FF0000"/>
                </a:solidFill>
              </a:rPr>
              <a:t>、</a:t>
            </a:r>
            <a:r>
              <a:rPr lang="en-US" altLang="zh-TW" dirty="0">
                <a:solidFill>
                  <a:srgbClr val="FF0000"/>
                </a:solidFill>
              </a:rPr>
              <a:t> PC4</a:t>
            </a:r>
            <a:r>
              <a:rPr lang="zh-TW" altLang="en-US" dirty="0">
                <a:solidFill>
                  <a:srgbClr val="FF0000"/>
                </a:solidFill>
              </a:rPr>
              <a:t>、</a:t>
            </a:r>
            <a:r>
              <a:rPr lang="en-US" altLang="zh-TW" dirty="0">
                <a:solidFill>
                  <a:srgbClr val="FF0000"/>
                </a:solidFill>
              </a:rPr>
              <a:t> PC5</a:t>
            </a:r>
            <a:r>
              <a:rPr lang="zh-TW" altLang="en-US" dirty="0">
                <a:solidFill>
                  <a:srgbClr val="FF0000"/>
                </a:solidFill>
              </a:rPr>
              <a:t> </a:t>
            </a:r>
            <a:r>
              <a:rPr lang="zh-TW" altLang="en-US" dirty="0"/>
              <a:t>為燒入腳，</a:t>
            </a:r>
            <a:r>
              <a:rPr lang="zh-TW" altLang="en-US" dirty="0">
                <a:solidFill>
                  <a:srgbClr val="FF0000"/>
                </a:solidFill>
              </a:rPr>
              <a:t>請勿更改</a:t>
            </a:r>
            <a:r>
              <a:rPr lang="zh-TW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25800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965A1D6-0C59-C2EC-85FC-13E7FBFD6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大綱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386FEB-2304-104C-F5B8-B07DBCAEB6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安裝</a:t>
            </a:r>
            <a:r>
              <a:rPr lang="en-US" altLang="zh-TW" dirty="0"/>
              <a:t>ICE</a:t>
            </a:r>
            <a:r>
              <a:rPr lang="zh-TW" altLang="en-US" dirty="0"/>
              <a:t> </a:t>
            </a:r>
            <a:r>
              <a:rPr lang="en-US" altLang="zh-TW" dirty="0"/>
              <a:t>driver</a:t>
            </a:r>
          </a:p>
          <a:p>
            <a:r>
              <a:rPr lang="en-US" altLang="zh-TW" dirty="0"/>
              <a:t>KEIL driver </a:t>
            </a:r>
            <a:r>
              <a:rPr lang="zh-TW" altLang="en-US" dirty="0"/>
              <a:t>安裝及設定</a:t>
            </a:r>
            <a:endParaRPr lang="en-US" altLang="zh-TW" dirty="0"/>
          </a:p>
          <a:p>
            <a:r>
              <a:rPr lang="en-US" altLang="zh-TW" dirty="0"/>
              <a:t>EVB</a:t>
            </a:r>
            <a:r>
              <a:rPr lang="zh-TW" altLang="en-US" dirty="0"/>
              <a:t> 介紹</a:t>
            </a:r>
            <a:endParaRPr lang="en-US" altLang="zh-TW" dirty="0"/>
          </a:p>
          <a:p>
            <a:r>
              <a:rPr lang="en-US" altLang="zh-TW" dirty="0"/>
              <a:t>KEIL OCD </a:t>
            </a:r>
            <a:r>
              <a:rPr lang="zh-TW" altLang="en-US" dirty="0"/>
              <a:t>硬體配置</a:t>
            </a:r>
            <a:endParaRPr lang="en-US" altLang="zh-TW" dirty="0"/>
          </a:p>
          <a:p>
            <a:r>
              <a:rPr lang="en-US" altLang="zh-TW" dirty="0"/>
              <a:t>KEIL</a:t>
            </a:r>
            <a:r>
              <a:rPr lang="zh-TW" altLang="en-US" dirty="0"/>
              <a:t> </a:t>
            </a:r>
            <a:r>
              <a:rPr lang="en-US" altLang="zh-TW" dirty="0"/>
              <a:t>Sample Code Debug</a:t>
            </a:r>
          </a:p>
          <a:p>
            <a:r>
              <a:rPr lang="zh-TW" altLang="en-US" dirty="0"/>
              <a:t>注意事項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594302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0125DD4-A897-0F6D-CCD9-E8376BA4C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安裝</a:t>
            </a:r>
            <a:r>
              <a:rPr lang="en-US" altLang="zh-TW" dirty="0"/>
              <a:t>ICE</a:t>
            </a:r>
            <a:r>
              <a:rPr lang="zh-TW" altLang="en-US" dirty="0"/>
              <a:t> </a:t>
            </a:r>
            <a:r>
              <a:rPr lang="en-US" altLang="zh-TW" dirty="0"/>
              <a:t>driver</a:t>
            </a:r>
            <a:endParaRPr lang="zh-TW" altLang="en-US" dirty="0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BBCB8405-0096-B3DB-C90C-9927811C86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9202" y="1689657"/>
            <a:ext cx="4977278" cy="2241321"/>
          </a:xfr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1200194-441A-2A67-6C00-4E5845588DB8}"/>
              </a:ext>
            </a:extLst>
          </p:cNvPr>
          <p:cNvSpPr/>
          <p:nvPr/>
        </p:nvSpPr>
        <p:spPr>
          <a:xfrm>
            <a:off x="1248112" y="2121031"/>
            <a:ext cx="2371784" cy="45248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63314660-A374-F46D-C51C-51B915F01949}"/>
              </a:ext>
            </a:extLst>
          </p:cNvPr>
          <p:cNvCxnSpPr>
            <a:cxnSpLocks/>
          </p:cNvCxnSpPr>
          <p:nvPr/>
        </p:nvCxnSpPr>
        <p:spPr>
          <a:xfrm>
            <a:off x="3704734" y="2347274"/>
            <a:ext cx="1838227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圖片 10">
            <a:extLst>
              <a:ext uri="{FF2B5EF4-FFF2-40B4-BE49-F238E27FC236}">
                <a16:creationId xmlns:a16="http://schemas.microsoft.com/office/drawing/2014/main" id="{86F12B6A-7B06-9417-B8AB-4477B47FB8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7456" y="1999611"/>
            <a:ext cx="2914650" cy="69532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14" name="圖片 13">
            <a:extLst>
              <a:ext uri="{FF2B5EF4-FFF2-40B4-BE49-F238E27FC236}">
                <a16:creationId xmlns:a16="http://schemas.microsoft.com/office/drawing/2014/main" id="{DFBFD567-72F2-579E-327F-188C9222F5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8276" y="3589354"/>
            <a:ext cx="3199042" cy="2474340"/>
          </a:xfrm>
          <a:prstGeom prst="rect">
            <a:avLst/>
          </a:prstGeom>
        </p:spPr>
      </p:pic>
      <p:cxnSp>
        <p:nvCxnSpPr>
          <p:cNvPr id="15" name="直線單箭頭接點 14">
            <a:extLst>
              <a:ext uri="{FF2B5EF4-FFF2-40B4-BE49-F238E27FC236}">
                <a16:creationId xmlns:a16="http://schemas.microsoft.com/office/drawing/2014/main" id="{2D7EF243-9FE9-F044-F494-B6374AAA53E5}"/>
              </a:ext>
            </a:extLst>
          </p:cNvPr>
          <p:cNvCxnSpPr>
            <a:cxnSpLocks/>
          </p:cNvCxnSpPr>
          <p:nvPr/>
        </p:nvCxnSpPr>
        <p:spPr>
          <a:xfrm>
            <a:off x="7114781" y="2810317"/>
            <a:ext cx="728320" cy="61868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28807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35B5F79-2941-8417-3849-AE73117BB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KEIL driver </a:t>
            </a:r>
            <a:r>
              <a:rPr lang="zh-TW" altLang="en-US" dirty="0"/>
              <a:t>安裝及設定</a:t>
            </a:r>
            <a:r>
              <a:rPr lang="en-US" altLang="zh-TW" dirty="0"/>
              <a:t>(1/5)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3927C4-AFC8-3436-26B5-2ACD3187F5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請上</a:t>
            </a:r>
            <a:r>
              <a:rPr lang="en-US" altLang="zh-TW" dirty="0"/>
              <a:t>Keil</a:t>
            </a:r>
            <a:r>
              <a:rPr lang="zh-TW" altLang="en-US" dirty="0"/>
              <a:t>官網下載並安裝</a:t>
            </a:r>
            <a:r>
              <a:rPr lang="en-US" altLang="zh-TW" dirty="0"/>
              <a:t>KEIL</a:t>
            </a:r>
            <a:r>
              <a:rPr lang="zh-TW" altLang="en-US" dirty="0"/>
              <a:t> </a:t>
            </a:r>
            <a:r>
              <a:rPr lang="en-US" altLang="zh-TW" dirty="0"/>
              <a:t>C51</a:t>
            </a:r>
            <a:endParaRPr lang="zh-TW" altLang="en-US" dirty="0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C690B5AA-71B7-96DB-D806-D8879E272C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1072" b="49598"/>
          <a:stretch/>
        </p:blipFill>
        <p:spPr>
          <a:xfrm>
            <a:off x="1036320" y="2059547"/>
            <a:ext cx="4144957" cy="45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440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B4255BA-9B12-3456-9448-BED655FF6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KEIL driver </a:t>
            </a:r>
            <a:r>
              <a:rPr lang="zh-TW" altLang="en-US" dirty="0"/>
              <a:t>安裝及設定</a:t>
            </a:r>
            <a:r>
              <a:rPr lang="en-US" altLang="zh-TW" dirty="0"/>
              <a:t>(2/5)</a:t>
            </a:r>
            <a:endParaRPr lang="zh-TW" altLang="en-US" dirty="0"/>
          </a:p>
        </p:txBody>
      </p:sp>
      <p:pic>
        <p:nvPicPr>
          <p:cNvPr id="4" name="內容版面配置區 4">
            <a:extLst>
              <a:ext uri="{FF2B5EF4-FFF2-40B4-BE49-F238E27FC236}">
                <a16:creationId xmlns:a16="http://schemas.microsoft.com/office/drawing/2014/main" id="{BDD28F0A-97B2-8C08-AA26-B55157ED6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202" y="1689657"/>
            <a:ext cx="4977278" cy="224132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F3EB43D2-F9DE-205E-2474-99678925AEBB}"/>
              </a:ext>
            </a:extLst>
          </p:cNvPr>
          <p:cNvSpPr/>
          <p:nvPr/>
        </p:nvSpPr>
        <p:spPr>
          <a:xfrm>
            <a:off x="1266057" y="2516957"/>
            <a:ext cx="2371784" cy="45248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6" name="直線單箭頭接點 5">
            <a:extLst>
              <a:ext uri="{FF2B5EF4-FFF2-40B4-BE49-F238E27FC236}">
                <a16:creationId xmlns:a16="http://schemas.microsoft.com/office/drawing/2014/main" id="{56CA70AC-B238-70DF-D4FC-AF24CAC6637A}"/>
              </a:ext>
            </a:extLst>
          </p:cNvPr>
          <p:cNvCxnSpPr>
            <a:cxnSpLocks/>
          </p:cNvCxnSpPr>
          <p:nvPr/>
        </p:nvCxnSpPr>
        <p:spPr>
          <a:xfrm>
            <a:off x="3789575" y="2762053"/>
            <a:ext cx="1838227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圖片 7">
            <a:extLst>
              <a:ext uri="{FF2B5EF4-FFF2-40B4-BE49-F238E27FC236}">
                <a16:creationId xmlns:a16="http://schemas.microsoft.com/office/drawing/2014/main" id="{487C0345-79AC-3334-CC4D-9DA757E4E5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8276" y="2182600"/>
            <a:ext cx="2358778" cy="1246400"/>
          </a:xfrm>
          <a:prstGeom prst="rect">
            <a:avLst/>
          </a:prstGeom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CA5D6BD3-651E-A705-FF39-2694E6545BF1}"/>
              </a:ext>
            </a:extLst>
          </p:cNvPr>
          <p:cNvSpPr txBox="1"/>
          <p:nvPr/>
        </p:nvSpPr>
        <p:spPr>
          <a:xfrm>
            <a:off x="8456824" y="1659119"/>
            <a:ext cx="2163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zh-TW" dirty="0">
                <a:solidFill>
                  <a:srgbClr val="FF0000"/>
                </a:solidFill>
              </a:rPr>
              <a:t>C:\Keil_v5\C51\BIN</a:t>
            </a:r>
            <a:endParaRPr lang="zh-TW" altLang="en-US" dirty="0">
              <a:solidFill>
                <a:srgbClr val="FF0000"/>
              </a:solidFill>
            </a:endParaRPr>
          </a:p>
        </p:txBody>
      </p:sp>
      <p:cxnSp>
        <p:nvCxnSpPr>
          <p:cNvPr id="11" name="直線單箭頭接點 10">
            <a:extLst>
              <a:ext uri="{FF2B5EF4-FFF2-40B4-BE49-F238E27FC236}">
                <a16:creationId xmlns:a16="http://schemas.microsoft.com/office/drawing/2014/main" id="{14226E62-E7C1-0CA0-FC93-3FBA527D72FB}"/>
              </a:ext>
            </a:extLst>
          </p:cNvPr>
          <p:cNvCxnSpPr>
            <a:cxnSpLocks/>
            <a:stCxn id="8" idx="0"/>
            <a:endCxn id="9" idx="1"/>
          </p:cNvCxnSpPr>
          <p:nvPr/>
        </p:nvCxnSpPr>
        <p:spPr>
          <a:xfrm flipV="1">
            <a:off x="7127665" y="1843785"/>
            <a:ext cx="1329159" cy="33881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AF2A45A3-EEBB-4E2E-22A2-D8626156547B}"/>
              </a:ext>
            </a:extLst>
          </p:cNvPr>
          <p:cNvSpPr txBox="1"/>
          <p:nvPr/>
        </p:nvSpPr>
        <p:spPr>
          <a:xfrm>
            <a:off x="1149202" y="4100717"/>
            <a:ext cx="5938886" cy="1282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TW" altLang="en-US" dirty="0">
                <a:solidFill>
                  <a:srgbClr val="0000FF"/>
                </a:solidFill>
              </a:rPr>
              <a:t>將</a:t>
            </a:r>
            <a:r>
              <a:rPr lang="en-US" altLang="zh-TW" dirty="0">
                <a:solidFill>
                  <a:srgbClr val="0000FF"/>
                </a:solidFill>
              </a:rPr>
              <a:t>ESMT51.dll </a:t>
            </a:r>
            <a:r>
              <a:rPr lang="zh-TW" altLang="en-US" dirty="0">
                <a:solidFill>
                  <a:srgbClr val="0000FF"/>
                </a:solidFill>
              </a:rPr>
              <a:t>複製到 資料夾路徑</a:t>
            </a:r>
            <a:r>
              <a:rPr lang="en-US" altLang="zh-TW" dirty="0">
                <a:solidFill>
                  <a:srgbClr val="0000FF"/>
                </a:solidFill>
              </a:rPr>
              <a:t>:</a:t>
            </a:r>
            <a:r>
              <a:rPr lang="de-DE" altLang="zh-TW" dirty="0">
                <a:solidFill>
                  <a:srgbClr val="0000FF"/>
                </a:solidFill>
              </a:rPr>
              <a:t>C:\Keil_v5\C51\BIN</a:t>
            </a:r>
            <a:endParaRPr lang="zh-TW" altLang="en-US" dirty="0">
              <a:solidFill>
                <a:srgbClr val="0000FF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TW" altLang="en-US" dirty="0">
                <a:solidFill>
                  <a:srgbClr val="0000FF"/>
                </a:solidFill>
              </a:rPr>
              <a:t>將</a:t>
            </a:r>
            <a:r>
              <a:rPr lang="en-US" altLang="zh-TW" dirty="0">
                <a:solidFill>
                  <a:srgbClr val="0000FF"/>
                </a:solidFill>
              </a:rPr>
              <a:t>REG52.H</a:t>
            </a:r>
            <a:r>
              <a:rPr lang="zh-TW" altLang="en-US" dirty="0">
                <a:solidFill>
                  <a:srgbClr val="0000FF"/>
                </a:solidFill>
              </a:rPr>
              <a:t> 複製到 資料夾路徑</a:t>
            </a:r>
            <a:r>
              <a:rPr lang="en-US" altLang="zh-TW" dirty="0">
                <a:solidFill>
                  <a:srgbClr val="0000FF"/>
                </a:solidFill>
              </a:rPr>
              <a:t>:</a:t>
            </a:r>
            <a:r>
              <a:rPr lang="de-DE" altLang="zh-TW" dirty="0">
                <a:solidFill>
                  <a:srgbClr val="0000FF"/>
                </a:solidFill>
              </a:rPr>
              <a:t>C:\Keil_v5\C51\INC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TW" altLang="en-US" dirty="0">
                <a:solidFill>
                  <a:srgbClr val="0000FF"/>
                </a:solidFill>
              </a:rPr>
              <a:t>參考下一頁</a:t>
            </a: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8388CC09-F007-E075-92A9-37E5FC50F5D6}"/>
              </a:ext>
            </a:extLst>
          </p:cNvPr>
          <p:cNvSpPr txBox="1"/>
          <p:nvPr/>
        </p:nvSpPr>
        <p:spPr>
          <a:xfrm>
            <a:off x="9351390" y="2969444"/>
            <a:ext cx="21646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zh-TW" dirty="0">
                <a:solidFill>
                  <a:srgbClr val="FF0000"/>
                </a:solidFill>
              </a:rPr>
              <a:t>C:\Keil_v5\C51\INC</a:t>
            </a:r>
            <a:endParaRPr lang="zh-TW" altLang="en-US" dirty="0">
              <a:solidFill>
                <a:srgbClr val="FF0000"/>
              </a:solidFill>
            </a:endParaRPr>
          </a:p>
        </p:txBody>
      </p:sp>
      <p:cxnSp>
        <p:nvCxnSpPr>
          <p:cNvPr id="16" name="直線單箭頭接點 15">
            <a:extLst>
              <a:ext uri="{FF2B5EF4-FFF2-40B4-BE49-F238E27FC236}">
                <a16:creationId xmlns:a16="http://schemas.microsoft.com/office/drawing/2014/main" id="{1420B5AC-898A-18E5-35A4-A0C3F233B5F2}"/>
              </a:ext>
            </a:extLst>
          </p:cNvPr>
          <p:cNvCxnSpPr>
            <a:cxnSpLocks/>
          </p:cNvCxnSpPr>
          <p:nvPr/>
        </p:nvCxnSpPr>
        <p:spPr>
          <a:xfrm flipV="1">
            <a:off x="7792244" y="3173512"/>
            <a:ext cx="1388442" cy="16526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3790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39CDDB-53FC-D005-9C80-F0418ECCB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KEIL driver </a:t>
            </a:r>
            <a:r>
              <a:rPr lang="zh-TW" altLang="en-US" dirty="0"/>
              <a:t>安裝及設定</a:t>
            </a:r>
            <a:r>
              <a:rPr lang="en-US" altLang="zh-TW" dirty="0"/>
              <a:t>(3/5)</a:t>
            </a:r>
            <a:endParaRPr lang="zh-TW" altLang="en-US" dirty="0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720E51B3-E551-E459-A2EC-20D025DEB2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1472" y="2035428"/>
            <a:ext cx="2876550" cy="2762250"/>
          </a:xfr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80EB8AD-FFEB-7F68-7305-1A3FDD61AFD2}"/>
              </a:ext>
            </a:extLst>
          </p:cNvPr>
          <p:cNvSpPr txBox="1"/>
          <p:nvPr/>
        </p:nvSpPr>
        <p:spPr>
          <a:xfrm>
            <a:off x="1291472" y="1555423"/>
            <a:ext cx="5848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solidFill>
                  <a:srgbClr val="FF0000"/>
                </a:solidFill>
              </a:rPr>
              <a:t>在資料夾路徑</a:t>
            </a:r>
            <a:r>
              <a:rPr lang="en-US" altLang="zh-TW" dirty="0">
                <a:solidFill>
                  <a:srgbClr val="FF0000"/>
                </a:solidFill>
              </a:rPr>
              <a:t>C:\Keil_v5</a:t>
            </a:r>
            <a:r>
              <a:rPr lang="zh-TW" altLang="en-US" dirty="0">
                <a:solidFill>
                  <a:srgbClr val="FF0000"/>
                </a:solidFill>
              </a:rPr>
              <a:t> 中打開</a:t>
            </a:r>
            <a:r>
              <a:rPr lang="en-US" altLang="zh-TW" dirty="0">
                <a:solidFill>
                  <a:srgbClr val="FF0000"/>
                </a:solidFill>
              </a:rPr>
              <a:t>TOOLS.INI</a:t>
            </a:r>
            <a:r>
              <a:rPr lang="zh-TW" altLang="en-US" dirty="0">
                <a:solidFill>
                  <a:srgbClr val="FF0000"/>
                </a:solidFill>
              </a:rPr>
              <a:t>並更改其內容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97B21FBF-C94A-4706-4A62-92718C94C0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6367" y="2086515"/>
            <a:ext cx="7515225" cy="349567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27B6BB6A-C1DD-3BB3-3E39-52EE1E960D7B}"/>
              </a:ext>
            </a:extLst>
          </p:cNvPr>
          <p:cNvSpPr/>
          <p:nvPr/>
        </p:nvSpPr>
        <p:spPr>
          <a:xfrm>
            <a:off x="4215958" y="5344998"/>
            <a:ext cx="4098483" cy="23719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542B09F-BDF4-5B34-B4C8-46D1594F73F1}"/>
              </a:ext>
            </a:extLst>
          </p:cNvPr>
          <p:cNvSpPr/>
          <p:nvPr/>
        </p:nvSpPr>
        <p:spPr>
          <a:xfrm>
            <a:off x="4168022" y="2114796"/>
            <a:ext cx="790477" cy="2371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B06E339C-0003-9B6A-1E79-75CFB41231F6}"/>
              </a:ext>
            </a:extLst>
          </p:cNvPr>
          <p:cNvSpPr txBox="1"/>
          <p:nvPr/>
        </p:nvSpPr>
        <p:spPr>
          <a:xfrm>
            <a:off x="1097280" y="5636355"/>
            <a:ext cx="60824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rgbClr val="0000FF"/>
                </a:solidFill>
              </a:rPr>
              <a:t>1.</a:t>
            </a:r>
            <a:r>
              <a:rPr lang="zh-TW" altLang="en-US" dirty="0">
                <a:solidFill>
                  <a:srgbClr val="0000FF"/>
                </a:solidFill>
              </a:rPr>
              <a:t>新增內容</a:t>
            </a:r>
            <a:r>
              <a:rPr lang="en-US" altLang="zh-TW" dirty="0">
                <a:solidFill>
                  <a:srgbClr val="0000FF"/>
                </a:solidFill>
              </a:rPr>
              <a:t>:TDRV11=BIN\ESMT51.dll ("ESMT-ICE Driver")</a:t>
            </a:r>
          </a:p>
          <a:p>
            <a:r>
              <a:rPr lang="en-US" altLang="zh-TW" dirty="0">
                <a:solidFill>
                  <a:srgbClr val="0000FF"/>
                </a:solidFill>
              </a:rPr>
              <a:t>2.</a:t>
            </a:r>
            <a:r>
              <a:rPr lang="zh-TW" altLang="en-US" dirty="0">
                <a:solidFill>
                  <a:srgbClr val="0000FF"/>
                </a:solidFill>
              </a:rPr>
              <a:t>儲存後關閉</a:t>
            </a:r>
          </a:p>
        </p:txBody>
      </p:sp>
    </p:spTree>
    <p:extLst>
      <p:ext uri="{BB962C8B-B14F-4D97-AF65-F5344CB8AC3E}">
        <p14:creationId xmlns:p14="http://schemas.microsoft.com/office/powerpoint/2010/main" val="1582924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39CDDB-53FC-D005-9C80-F0418ECCB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KEIL driver </a:t>
            </a:r>
            <a:r>
              <a:rPr lang="zh-TW" altLang="en-US" dirty="0"/>
              <a:t>安裝及設定</a:t>
            </a:r>
            <a:r>
              <a:rPr lang="en-US" altLang="zh-TW" dirty="0"/>
              <a:t>(4/5)</a:t>
            </a:r>
            <a:endParaRPr lang="zh-TW" altLang="en-US" dirty="0"/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6547F2A0-C826-7ADE-6B43-71B94E7804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1196752"/>
            <a:ext cx="8604351" cy="5764491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26935134-C61B-5B4F-283D-D3FA03C84782}"/>
              </a:ext>
            </a:extLst>
          </p:cNvPr>
          <p:cNvSpPr/>
          <p:nvPr/>
        </p:nvSpPr>
        <p:spPr>
          <a:xfrm>
            <a:off x="3346515" y="1894788"/>
            <a:ext cx="395926" cy="30165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cxnSp>
        <p:nvCxnSpPr>
          <p:cNvPr id="15" name="直線單箭頭接點 14">
            <a:extLst>
              <a:ext uri="{FF2B5EF4-FFF2-40B4-BE49-F238E27FC236}">
                <a16:creationId xmlns:a16="http://schemas.microsoft.com/office/drawing/2014/main" id="{7C023083-123E-220E-B2B9-90D815D6F1DB}"/>
              </a:ext>
            </a:extLst>
          </p:cNvPr>
          <p:cNvCxnSpPr>
            <a:cxnSpLocks/>
          </p:cNvCxnSpPr>
          <p:nvPr/>
        </p:nvCxnSpPr>
        <p:spPr>
          <a:xfrm>
            <a:off x="3836709" y="2196445"/>
            <a:ext cx="3016578" cy="106522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55C51006-78B6-8312-E50B-7590EC0B9FCF}"/>
              </a:ext>
            </a:extLst>
          </p:cNvPr>
          <p:cNvSpPr txBox="1"/>
          <p:nvPr/>
        </p:nvSpPr>
        <p:spPr>
          <a:xfrm>
            <a:off x="6751680" y="2394408"/>
            <a:ext cx="2214389" cy="3693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TW" altLang="en-US" dirty="0">
                <a:solidFill>
                  <a:srgbClr val="FFFF00"/>
                </a:solidFill>
              </a:rPr>
              <a:t>選擇 </a:t>
            </a:r>
            <a:r>
              <a:rPr lang="en-US" altLang="zh-TW" dirty="0">
                <a:solidFill>
                  <a:srgbClr val="FFFF00"/>
                </a:solidFill>
              </a:rPr>
              <a:t>ESMT-ICE</a:t>
            </a:r>
            <a:r>
              <a:rPr lang="zh-TW" altLang="en-US" dirty="0">
                <a:solidFill>
                  <a:srgbClr val="FFFF00"/>
                </a:solidFill>
              </a:rPr>
              <a:t> </a:t>
            </a:r>
            <a:r>
              <a:rPr lang="en-US" altLang="zh-TW" dirty="0">
                <a:solidFill>
                  <a:srgbClr val="FFFF00"/>
                </a:solidFill>
              </a:rPr>
              <a:t>Driver</a:t>
            </a:r>
            <a:endParaRPr lang="zh-TW" alt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8671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ADAC058-F829-83F3-30ED-8EA623C5E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KEIL driver </a:t>
            </a:r>
            <a:r>
              <a:rPr lang="zh-TW" altLang="en-US" dirty="0"/>
              <a:t>安裝及設定</a:t>
            </a:r>
            <a:r>
              <a:rPr lang="en-US" altLang="zh-TW" dirty="0"/>
              <a:t>(5/5)</a:t>
            </a:r>
            <a:endParaRPr lang="zh-TW" altLang="en-US" dirty="0"/>
          </a:p>
        </p:txBody>
      </p:sp>
      <p:pic>
        <p:nvPicPr>
          <p:cNvPr id="12" name="內容版面配置區 11">
            <a:extLst>
              <a:ext uri="{FF2B5EF4-FFF2-40B4-BE49-F238E27FC236}">
                <a16:creationId xmlns:a16="http://schemas.microsoft.com/office/drawing/2014/main" id="{4D5FD689-7142-20A5-CA79-6D36E47AF0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8028" y="3668289"/>
            <a:ext cx="3305175" cy="2190750"/>
          </a:xfr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A6E6FD11-480D-5A49-7039-5DF51AA641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" y="1484783"/>
            <a:ext cx="7058025" cy="1895475"/>
          </a:xfrm>
          <a:prstGeom prst="rect">
            <a:avLst/>
          </a:prstGeom>
        </p:spPr>
      </p:pic>
      <p:cxnSp>
        <p:nvCxnSpPr>
          <p:cNvPr id="9" name="直線單箭頭接點 8">
            <a:extLst>
              <a:ext uri="{FF2B5EF4-FFF2-40B4-BE49-F238E27FC236}">
                <a16:creationId xmlns:a16="http://schemas.microsoft.com/office/drawing/2014/main" id="{A53E93B5-AE03-D623-798C-12CC33A05141}"/>
              </a:ext>
            </a:extLst>
          </p:cNvPr>
          <p:cNvCxnSpPr>
            <a:cxnSpLocks/>
          </p:cNvCxnSpPr>
          <p:nvPr/>
        </p:nvCxnSpPr>
        <p:spPr>
          <a:xfrm>
            <a:off x="4892511" y="2790334"/>
            <a:ext cx="75415" cy="8779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4049489D-781B-F7B1-7CD7-C137B4884D36}"/>
              </a:ext>
            </a:extLst>
          </p:cNvPr>
          <p:cNvSpPr txBox="1"/>
          <p:nvPr/>
        </p:nvSpPr>
        <p:spPr>
          <a:xfrm>
            <a:off x="6883203" y="4289196"/>
            <a:ext cx="35745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solidFill>
                  <a:srgbClr val="FF0000"/>
                </a:solidFill>
              </a:rPr>
              <a:t>勾選 </a:t>
            </a:r>
            <a:r>
              <a:rPr lang="en-US" altLang="zh-TW" dirty="0">
                <a:solidFill>
                  <a:srgbClr val="FF0000"/>
                </a:solidFill>
              </a:rPr>
              <a:t>Program Flash</a:t>
            </a:r>
            <a:r>
              <a:rPr lang="zh-TW" altLang="en-US" dirty="0">
                <a:solidFill>
                  <a:srgbClr val="FF0000"/>
                </a:solidFill>
              </a:rPr>
              <a:t>和</a:t>
            </a:r>
            <a:r>
              <a:rPr lang="en-US" altLang="zh-TW" dirty="0">
                <a:solidFill>
                  <a:srgbClr val="FF0000"/>
                </a:solidFill>
              </a:rPr>
              <a:t>Verify Flash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3970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652D1CB-0997-C5AA-2324-E751FE9FC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3600" dirty="0"/>
              <a:t>EVB</a:t>
            </a:r>
            <a:endParaRPr lang="zh-TW" altLang="en-US" dirty="0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8B31C9AA-5A8C-477D-9639-51650B66FA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6369" t="3227" r="10028" b="8055"/>
          <a:stretch/>
        </p:blipFill>
        <p:spPr>
          <a:xfrm rot="10800000">
            <a:off x="4147793" y="1331535"/>
            <a:ext cx="6306532" cy="4950163"/>
          </a:xfr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4E1F59C-B9C1-F924-6B3C-31177901DC04}"/>
              </a:ext>
            </a:extLst>
          </p:cNvPr>
          <p:cNvSpPr/>
          <p:nvPr/>
        </p:nvSpPr>
        <p:spPr>
          <a:xfrm>
            <a:off x="4279299" y="1593130"/>
            <a:ext cx="2018728" cy="4428585"/>
          </a:xfrm>
          <a:prstGeom prst="rect">
            <a:avLst/>
          </a:prstGeom>
          <a:noFill/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3333FF"/>
              </a:solidFill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2397A970-0A1E-DC97-E912-046046616627}"/>
              </a:ext>
            </a:extLst>
          </p:cNvPr>
          <p:cNvSpPr txBox="1"/>
          <p:nvPr/>
        </p:nvSpPr>
        <p:spPr>
          <a:xfrm>
            <a:off x="4718724" y="1738880"/>
            <a:ext cx="1382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rgbClr val="FFFF00"/>
                </a:solidFill>
              </a:rPr>
              <a:t>Analog input</a:t>
            </a:r>
            <a:endParaRPr lang="zh-TW" altLang="en-US" dirty="0">
              <a:solidFill>
                <a:srgbClr val="FFFF0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273C9B4-F920-25E0-B9B4-4E86BCA2005E}"/>
              </a:ext>
            </a:extLst>
          </p:cNvPr>
          <p:cNvSpPr/>
          <p:nvPr/>
        </p:nvSpPr>
        <p:spPr>
          <a:xfrm>
            <a:off x="6893096" y="1545561"/>
            <a:ext cx="559294" cy="23969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LCD</a:t>
            </a:r>
            <a:endParaRPr lang="zh-TW" altLang="en-US" sz="12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EEC30F7-3E84-659C-64ED-9E839803F9F0}"/>
              </a:ext>
            </a:extLst>
          </p:cNvPr>
          <p:cNvSpPr/>
          <p:nvPr/>
        </p:nvSpPr>
        <p:spPr>
          <a:xfrm>
            <a:off x="7861012" y="1392443"/>
            <a:ext cx="669650" cy="23969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LED*3</a:t>
            </a:r>
            <a:endParaRPr lang="zh-TW" altLang="en-US" sz="12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B179B1D-D615-4349-D649-A672042634F5}"/>
              </a:ext>
            </a:extLst>
          </p:cNvPr>
          <p:cNvSpPr/>
          <p:nvPr/>
        </p:nvSpPr>
        <p:spPr>
          <a:xfrm>
            <a:off x="8767969" y="1673370"/>
            <a:ext cx="510395" cy="20084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SW</a:t>
            </a:r>
            <a:endParaRPr lang="zh-TW" altLang="en-US" sz="16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A910B40-9204-A973-429E-59CB660B95C2}"/>
              </a:ext>
            </a:extLst>
          </p:cNvPr>
          <p:cNvSpPr/>
          <p:nvPr/>
        </p:nvSpPr>
        <p:spPr>
          <a:xfrm rot="10800000">
            <a:off x="10020692" y="1727173"/>
            <a:ext cx="335329" cy="1307299"/>
          </a:xfrm>
          <a:prstGeom prst="rect">
            <a:avLst/>
          </a:prstGeom>
          <a:noFill/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3333FF"/>
              </a:solidFill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C0349130-85C7-434B-4763-B264B22C8B49}"/>
              </a:ext>
            </a:extLst>
          </p:cNvPr>
          <p:cNvSpPr txBox="1"/>
          <p:nvPr/>
        </p:nvSpPr>
        <p:spPr>
          <a:xfrm>
            <a:off x="7508495" y="2416984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rgbClr val="FFFF00"/>
                </a:solidFill>
              </a:rPr>
              <a:t>I/O Pin</a:t>
            </a:r>
            <a:endParaRPr lang="zh-TW" altLang="en-US" dirty="0">
              <a:solidFill>
                <a:srgbClr val="FFFF00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8CE52E2-50E1-8936-9220-5DAC698635FD}"/>
              </a:ext>
            </a:extLst>
          </p:cNvPr>
          <p:cNvSpPr/>
          <p:nvPr/>
        </p:nvSpPr>
        <p:spPr>
          <a:xfrm rot="5400000">
            <a:off x="7512192" y="3819422"/>
            <a:ext cx="448366" cy="2018728"/>
          </a:xfrm>
          <a:prstGeom prst="rect">
            <a:avLst/>
          </a:prstGeom>
          <a:noFill/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3333FF"/>
              </a:solidFill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08757A28-107F-5553-AA8B-39A62EF1CCAD}"/>
              </a:ext>
            </a:extLst>
          </p:cNvPr>
          <p:cNvSpPr txBox="1"/>
          <p:nvPr/>
        </p:nvSpPr>
        <p:spPr>
          <a:xfrm>
            <a:off x="7538596" y="5009012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rgbClr val="FFFF00"/>
                </a:solidFill>
              </a:rPr>
              <a:t>I/O Pin</a:t>
            </a:r>
            <a:endParaRPr lang="zh-TW" altLang="en-US" dirty="0">
              <a:solidFill>
                <a:srgbClr val="FFFF00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723504B-FFAF-C323-2EB6-9D9C73D28825}"/>
              </a:ext>
            </a:extLst>
          </p:cNvPr>
          <p:cNvSpPr/>
          <p:nvPr/>
        </p:nvSpPr>
        <p:spPr>
          <a:xfrm>
            <a:off x="6429533" y="3523111"/>
            <a:ext cx="800830" cy="14065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FE8116x</a:t>
            </a:r>
            <a:endParaRPr lang="zh-TW" altLang="en-US" sz="1600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985AA88-F738-DDCE-2AF2-A0D6AAB0D6EB}"/>
              </a:ext>
            </a:extLst>
          </p:cNvPr>
          <p:cNvSpPr/>
          <p:nvPr/>
        </p:nvSpPr>
        <p:spPr>
          <a:xfrm>
            <a:off x="6603154" y="4269009"/>
            <a:ext cx="630315" cy="23969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12MHz</a:t>
            </a:r>
            <a:endParaRPr lang="zh-TW" altLang="en-US" sz="1200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1BE691F-8847-F789-5440-81E34B3DF254}"/>
              </a:ext>
            </a:extLst>
          </p:cNvPr>
          <p:cNvSpPr/>
          <p:nvPr/>
        </p:nvSpPr>
        <p:spPr>
          <a:xfrm>
            <a:off x="8745739" y="3806617"/>
            <a:ext cx="772356" cy="20084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PL2303</a:t>
            </a:r>
            <a:endParaRPr lang="zh-TW" altLang="en-US" sz="1200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713E92C-FA66-964A-8AE4-065AF4DEA290}"/>
              </a:ext>
            </a:extLst>
          </p:cNvPr>
          <p:cNvSpPr/>
          <p:nvPr/>
        </p:nvSpPr>
        <p:spPr>
          <a:xfrm>
            <a:off x="9117434" y="3034473"/>
            <a:ext cx="510395" cy="20084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LDO</a:t>
            </a:r>
            <a:endParaRPr lang="zh-TW" altLang="en-US" sz="160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E50413A-DFC9-DEA7-0129-9D01415FD1AF}"/>
              </a:ext>
            </a:extLst>
          </p:cNvPr>
          <p:cNvSpPr/>
          <p:nvPr/>
        </p:nvSpPr>
        <p:spPr>
          <a:xfrm>
            <a:off x="9877368" y="3282506"/>
            <a:ext cx="800830" cy="3306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Mini USB</a:t>
            </a:r>
            <a:endParaRPr lang="zh-TW" altLang="en-US" sz="1200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2865727-71AB-AF2A-AABC-3E41D4AD61D5}"/>
              </a:ext>
            </a:extLst>
          </p:cNvPr>
          <p:cNvSpPr/>
          <p:nvPr/>
        </p:nvSpPr>
        <p:spPr>
          <a:xfrm>
            <a:off x="10440980" y="1997508"/>
            <a:ext cx="914932" cy="4194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OCD interface</a:t>
            </a:r>
            <a:endParaRPr lang="zh-TW" altLang="en-US" sz="1200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5D662C1-1E36-8488-4D6F-2D217D06B1B1}"/>
              </a:ext>
            </a:extLst>
          </p:cNvPr>
          <p:cNvSpPr/>
          <p:nvPr/>
        </p:nvSpPr>
        <p:spPr>
          <a:xfrm>
            <a:off x="6934914" y="5971431"/>
            <a:ext cx="1207364" cy="23881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Reset SW</a:t>
            </a:r>
            <a:endParaRPr lang="zh-TW" altLang="en-US" sz="1600" dirty="0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A71E472F-1B9D-6830-0E52-523EFFD09AB2}"/>
              </a:ext>
            </a:extLst>
          </p:cNvPr>
          <p:cNvSpPr/>
          <p:nvPr/>
        </p:nvSpPr>
        <p:spPr>
          <a:xfrm rot="5400000">
            <a:off x="7574039" y="1874709"/>
            <a:ext cx="448366" cy="2190677"/>
          </a:xfrm>
          <a:prstGeom prst="rect">
            <a:avLst/>
          </a:prstGeom>
          <a:noFill/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3333FF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BD236193-E260-7358-A600-D7C543953582}"/>
              </a:ext>
            </a:extLst>
          </p:cNvPr>
          <p:cNvSpPr/>
          <p:nvPr/>
        </p:nvSpPr>
        <p:spPr>
          <a:xfrm>
            <a:off x="10440980" y="2614996"/>
            <a:ext cx="914932" cy="4194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ISP interface</a:t>
            </a:r>
            <a:endParaRPr lang="zh-TW" altLang="en-US" sz="1200" dirty="0"/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AECB9976-FA40-3A0A-3E38-B931EA0E0035}"/>
              </a:ext>
            </a:extLst>
          </p:cNvPr>
          <p:cNvSpPr txBox="1"/>
          <p:nvPr/>
        </p:nvSpPr>
        <p:spPr>
          <a:xfrm>
            <a:off x="1097280" y="1444123"/>
            <a:ext cx="30123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400" dirty="0">
                <a:solidFill>
                  <a:srgbClr val="FF0000"/>
                </a:solidFill>
              </a:rPr>
              <a:t>可參考</a:t>
            </a:r>
            <a:r>
              <a:rPr lang="en-US" altLang="zh-TW" sz="1400" dirty="0">
                <a:solidFill>
                  <a:srgbClr val="FF0000"/>
                </a:solidFill>
              </a:rPr>
              <a:t>:FE81001_EVB_A0</a:t>
            </a:r>
            <a:r>
              <a:rPr lang="zh-TW" altLang="en-US" sz="1400" dirty="0">
                <a:solidFill>
                  <a:srgbClr val="FF0000"/>
                </a:solidFill>
              </a:rPr>
              <a:t>電路圖</a:t>
            </a:r>
          </a:p>
        </p:txBody>
      </p:sp>
    </p:spTree>
    <p:extLst>
      <p:ext uri="{BB962C8B-B14F-4D97-AF65-F5344CB8AC3E}">
        <p14:creationId xmlns:p14="http://schemas.microsoft.com/office/powerpoint/2010/main" val="799153493"/>
      </p:ext>
    </p:extLst>
  </p:cSld>
  <p:clrMapOvr>
    <a:masterClrMapping/>
  </p:clrMapOvr>
</p:sld>
</file>

<file path=ppt/theme/theme1.xml><?xml version="1.0" encoding="utf-8"?>
<a:theme xmlns:a="http://schemas.openxmlformats.org/drawingml/2006/main" name="回顧">
  <a:themeElements>
    <a:clrScheme name="回顧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顧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顧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簡報template</Template>
  <TotalTime>2569</TotalTime>
  <Words>318</Words>
  <Application>Microsoft Office PowerPoint</Application>
  <PresentationFormat>寬螢幕</PresentationFormat>
  <Paragraphs>72</Paragraphs>
  <Slides>13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21" baseType="lpstr">
      <vt:lpstr>Calibri </vt:lpstr>
      <vt:lpstr>微軟正黑體</vt:lpstr>
      <vt:lpstr>Arial</vt:lpstr>
      <vt:lpstr>Calibri</vt:lpstr>
      <vt:lpstr>Calibri Light</vt:lpstr>
      <vt:lpstr>Tahoma</vt:lpstr>
      <vt:lpstr>Wingdings</vt:lpstr>
      <vt:lpstr>回顧</vt:lpstr>
      <vt:lpstr>FE81001 – KEIL安裝和EVB使用說明</vt:lpstr>
      <vt:lpstr>大綱</vt:lpstr>
      <vt:lpstr>安裝ICE driver</vt:lpstr>
      <vt:lpstr>KEIL driver 安裝及設定(1/5)</vt:lpstr>
      <vt:lpstr>KEIL driver 安裝及設定(2/5)</vt:lpstr>
      <vt:lpstr>KEIL driver 安裝及設定(3/5)</vt:lpstr>
      <vt:lpstr>KEIL driver 安裝及設定(4/5)</vt:lpstr>
      <vt:lpstr>KEIL driver 安裝及設定(5/5)</vt:lpstr>
      <vt:lpstr>EVB</vt:lpstr>
      <vt:lpstr>KEIL OCD 硬體配置</vt:lpstr>
      <vt:lpstr>KEIL Sample Code Debug(1/2)</vt:lpstr>
      <vt:lpstr>KEIL Sample Code Debug(2/2)</vt:lpstr>
      <vt:lpstr>注意事項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Report</dc:title>
  <dc:creator>user</dc:creator>
  <cp:lastModifiedBy>user</cp:lastModifiedBy>
  <cp:revision>50</cp:revision>
  <dcterms:created xsi:type="dcterms:W3CDTF">2022-07-21T05:25:19Z</dcterms:created>
  <dcterms:modified xsi:type="dcterms:W3CDTF">2023-12-29T02:39:17Z</dcterms:modified>
</cp:coreProperties>
</file>