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640" r:id="rId2"/>
    <p:sldId id="641" r:id="rId3"/>
    <p:sldId id="642" r:id="rId4"/>
    <p:sldId id="643" r:id="rId5"/>
    <p:sldId id="644" r:id="rId6"/>
    <p:sldId id="645" r:id="rId7"/>
    <p:sldId id="646" r:id="rId8"/>
  </p:sldIdLst>
  <p:sldSz cx="12192000" cy="6858000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F1E62-C43E-4289-98BD-F1B5BE33F368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ADF13-487B-4F4F-BE8D-46F75D72055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9797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ADF13-487B-4F4F-BE8D-46F75D720551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7783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8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3849975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216" y="6459785"/>
            <a:ext cx="1312025" cy="365125"/>
          </a:xfrm>
        </p:spPr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圖片 9">
            <a:extLst>
              <a:ext uri="{FF2B5EF4-FFF2-40B4-BE49-F238E27FC236}">
                <a16:creationId xmlns:a16="http://schemas.microsoft.com/office/drawing/2014/main" id="{FCF40CBF-6825-4186-BD34-D7DB74D60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67" y="6409609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15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8279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DBDDCE56-EED7-4288-87C8-DFDA8A542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51" y="6391293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5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10149"/>
          </a:xfrm>
        </p:spPr>
        <p:txBody>
          <a:bodyPr>
            <a:normAutofit/>
          </a:bodyPr>
          <a:lstStyle>
            <a:lvl1pPr marL="0">
              <a:defRPr sz="36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97280" y="1484783"/>
            <a:ext cx="10058400" cy="4536503"/>
          </a:xfrm>
        </p:spPr>
        <p:txBody>
          <a:bodyPr/>
          <a:lstStyle>
            <a:lvl1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138007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8208" y="6459785"/>
            <a:ext cx="1312025" cy="365125"/>
          </a:xfrm>
        </p:spPr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4831F42-06DC-4B12-9B7C-E2C5E1A61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67" y="6418677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47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6317320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3705959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96200" y="6459785"/>
            <a:ext cx="1312025" cy="365125"/>
          </a:xfrm>
        </p:spPr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圖片 9">
            <a:extLst>
              <a:ext uri="{FF2B5EF4-FFF2-40B4-BE49-F238E27FC236}">
                <a16:creationId xmlns:a16="http://schemas.microsoft.com/office/drawing/2014/main" id="{424AC88C-B7A9-4B65-8FFD-1E2457E28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6562" y="6400182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81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4459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5621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138007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12224" y="6459785"/>
            <a:ext cx="1312025" cy="365125"/>
          </a:xfrm>
        </p:spPr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4B554FB-3827-4D8C-B072-DDD221223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04793" y="6409609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14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23E244F6-226F-4E24-8F74-441288A23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04793" y="6409609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81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3223315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12224" y="6459785"/>
            <a:ext cx="1312025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6998DEBC-6D95-47D7-BA50-802644507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51" y="6391293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65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F300243F-64E9-475E-83FD-3914C5B9F3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51" y="6391293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4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821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84785"/>
            <a:ext cx="10058400" cy="453650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C86A2C66-1BC0-4AED-A818-9A64644E824F}" type="datetimeFigureOut">
              <a:rPr lang="zh-TW" altLang="en-US" smtClean="0"/>
              <a:t>2023/3/13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37059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0216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268760"/>
            <a:ext cx="996696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AAF694B8-187F-4F94-9D5A-09B06781B50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67" y="6418677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4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b="1" kern="1200" spc="-50" baseline="0">
          <a:solidFill>
            <a:schemeClr val="tx1">
              <a:lumMod val="75000"/>
              <a:lumOff val="25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B4CCFAB-3B5A-4508-B58F-B6AE392756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sz="4400" dirty="0"/>
              <a:t>FE81001_SDM_Tool_</a:t>
            </a:r>
            <a:r>
              <a:rPr lang="zh-TW" altLang="en-US" sz="4400" dirty="0"/>
              <a:t>使用說明</a:t>
            </a:r>
            <a:endParaRPr lang="zh-TW" altLang="en-US" sz="4800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17A63B4-E5D4-40CF-BE4B-577CB04CF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zh-TW" altLang="en-US" sz="2400" dirty="0"/>
              <a:t>許晉維</a:t>
            </a:r>
            <a:endParaRPr lang="en-US" altLang="zh-TW" sz="2400" dirty="0"/>
          </a:p>
          <a:p>
            <a:r>
              <a:rPr lang="en-US" altLang="zh-TW" sz="2400" dirty="0"/>
              <a:t>BD3</a:t>
            </a:r>
          </a:p>
          <a:p>
            <a:r>
              <a:rPr lang="en-US" altLang="zh-TW" sz="2400" dirty="0"/>
              <a:t>09/29/2022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66017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965A1D6-0C59-C2EC-85FC-13E7FBFD6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大綱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386FEB-2304-104C-F5B8-B07DBCAEB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硬體配置</a:t>
            </a:r>
            <a:endParaRPr lang="en-US" altLang="zh-TW" dirty="0"/>
          </a:p>
          <a:p>
            <a:r>
              <a:rPr lang="en-US" altLang="zh-TW" sz="2000" dirty="0" err="1"/>
              <a:t>SDM_Tool</a:t>
            </a:r>
            <a:r>
              <a:rPr lang="zh-TW" altLang="en-US" sz="2000" dirty="0"/>
              <a:t> 軟體基本操作</a:t>
            </a:r>
            <a:endParaRPr lang="en-US" altLang="zh-TW" sz="2000" dirty="0"/>
          </a:p>
          <a:p>
            <a:r>
              <a:rPr lang="zh-TW" altLang="en-US" dirty="0"/>
              <a:t>注意事項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94302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475D0C2-9FE0-444F-5228-62AF8936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硬體配置</a:t>
            </a:r>
          </a:p>
        </p:txBody>
      </p:sp>
      <p:pic>
        <p:nvPicPr>
          <p:cNvPr id="4" name="內容版面配置區 4">
            <a:extLst>
              <a:ext uri="{FF2B5EF4-FFF2-40B4-BE49-F238E27FC236}">
                <a16:creationId xmlns:a16="http://schemas.microsoft.com/office/drawing/2014/main" id="{E662B6B1-D958-3447-06CC-77D5917760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" t="15995" r="-369" b="14401"/>
          <a:stretch/>
        </p:blipFill>
        <p:spPr>
          <a:xfrm rot="16200000">
            <a:off x="1468372" y="1228512"/>
            <a:ext cx="3132650" cy="38748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49D25E68-C51C-0A27-4B4E-AE5B6ECE9934}"/>
              </a:ext>
            </a:extLst>
          </p:cNvPr>
          <p:cNvSpPr txBox="1"/>
          <p:nvPr/>
        </p:nvSpPr>
        <p:spPr>
          <a:xfrm>
            <a:off x="2682425" y="4717037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solidFill>
                  <a:srgbClr val="0000FF"/>
                </a:solidFill>
              </a:rPr>
              <a:t>EVB</a:t>
            </a:r>
            <a:endParaRPr lang="zh-TW" altLang="en-US" sz="2800" dirty="0">
              <a:solidFill>
                <a:srgbClr val="0000FF"/>
              </a:solidFill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586F317-BDB0-FD08-B445-B8DBF712CA76}"/>
              </a:ext>
            </a:extLst>
          </p:cNvPr>
          <p:cNvSpPr txBox="1"/>
          <p:nvPr/>
        </p:nvSpPr>
        <p:spPr>
          <a:xfrm>
            <a:off x="6578077" y="3038337"/>
            <a:ext cx="1283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solidFill>
                  <a:srgbClr val="0000FF"/>
                </a:solidFill>
              </a:rPr>
              <a:t>ESMT-ICE</a:t>
            </a:r>
            <a:endParaRPr lang="zh-TW" altLang="en-US" sz="2000" dirty="0">
              <a:solidFill>
                <a:srgbClr val="0000FF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E4F1796-171F-3AC8-29DC-F0E8A7DD26DB}"/>
              </a:ext>
            </a:extLst>
          </p:cNvPr>
          <p:cNvSpPr/>
          <p:nvPr/>
        </p:nvSpPr>
        <p:spPr>
          <a:xfrm>
            <a:off x="4168299" y="2573112"/>
            <a:ext cx="395926" cy="4443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814AC1D-3993-5805-F0A5-3BEA053C2781}"/>
              </a:ext>
            </a:extLst>
          </p:cNvPr>
          <p:cNvSpPr txBox="1"/>
          <p:nvPr/>
        </p:nvSpPr>
        <p:spPr>
          <a:xfrm>
            <a:off x="3411637" y="1557924"/>
            <a:ext cx="1514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ISP Interface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1" name="箭號: 左-右雙向 10">
            <a:extLst>
              <a:ext uri="{FF2B5EF4-FFF2-40B4-BE49-F238E27FC236}">
                <a16:creationId xmlns:a16="http://schemas.microsoft.com/office/drawing/2014/main" id="{33202835-F50C-BAD5-4355-F721CEB61504}"/>
              </a:ext>
            </a:extLst>
          </p:cNvPr>
          <p:cNvSpPr/>
          <p:nvPr/>
        </p:nvSpPr>
        <p:spPr>
          <a:xfrm>
            <a:off x="4564819" y="2145273"/>
            <a:ext cx="1293931" cy="550666"/>
          </a:xfrm>
          <a:prstGeom prst="left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510FA943-5C71-3CE9-2D1F-0AB9147F900B}"/>
              </a:ext>
            </a:extLst>
          </p:cNvPr>
          <p:cNvCxnSpPr>
            <a:cxnSpLocks/>
          </p:cNvCxnSpPr>
          <p:nvPr/>
        </p:nvCxnSpPr>
        <p:spPr>
          <a:xfrm flipH="1">
            <a:off x="1072865" y="2613398"/>
            <a:ext cx="3023665" cy="2212644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B6C43848-864B-14D8-FB9E-7951D8A16CE1}"/>
              </a:ext>
            </a:extLst>
          </p:cNvPr>
          <p:cNvCxnSpPr>
            <a:cxnSpLocks/>
          </p:cNvCxnSpPr>
          <p:nvPr/>
        </p:nvCxnSpPr>
        <p:spPr>
          <a:xfrm flipH="1">
            <a:off x="2630984" y="3038337"/>
            <a:ext cx="1571594" cy="3110563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id="{8E224D2C-FA2A-D2D0-DBAC-C3DCA44AFCC7}"/>
              </a:ext>
            </a:extLst>
          </p:cNvPr>
          <p:cNvSpPr/>
          <p:nvPr/>
        </p:nvSpPr>
        <p:spPr>
          <a:xfrm>
            <a:off x="7989423" y="4081305"/>
            <a:ext cx="2038498" cy="1297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6262F4D3-B056-E54D-9B78-9F5FBEC78E48}"/>
              </a:ext>
            </a:extLst>
          </p:cNvPr>
          <p:cNvSpPr txBox="1"/>
          <p:nvPr/>
        </p:nvSpPr>
        <p:spPr>
          <a:xfrm>
            <a:off x="8476982" y="4572198"/>
            <a:ext cx="1258154" cy="4677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0000FF"/>
                </a:solidFill>
              </a:rPr>
              <a:t>ESMT-ICE</a:t>
            </a:r>
            <a:endParaRPr lang="zh-TW" altLang="en-US" dirty="0">
              <a:solidFill>
                <a:srgbClr val="0000FF"/>
              </a:solidFill>
            </a:endParaRPr>
          </a:p>
        </p:txBody>
      </p:sp>
      <p:grpSp>
        <p:nvGrpSpPr>
          <p:cNvPr id="38" name="群組 37">
            <a:extLst>
              <a:ext uri="{FF2B5EF4-FFF2-40B4-BE49-F238E27FC236}">
                <a16:creationId xmlns:a16="http://schemas.microsoft.com/office/drawing/2014/main" id="{697F3C56-46AC-A8A0-867E-D8270BB49EA2}"/>
              </a:ext>
            </a:extLst>
          </p:cNvPr>
          <p:cNvGrpSpPr/>
          <p:nvPr/>
        </p:nvGrpSpPr>
        <p:grpSpPr>
          <a:xfrm>
            <a:off x="9820076" y="4552377"/>
            <a:ext cx="586448" cy="424597"/>
            <a:chOff x="7809140" y="2308860"/>
            <a:chExt cx="500467" cy="335280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39C59F5-7910-9557-5FA8-CDB2A012692D}"/>
                </a:ext>
              </a:extLst>
            </p:cNvPr>
            <p:cNvSpPr/>
            <p:nvPr/>
          </p:nvSpPr>
          <p:spPr>
            <a:xfrm>
              <a:off x="7809140" y="2308860"/>
              <a:ext cx="500467" cy="335280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 dirty="0">
                <a:latin typeface="Calibri 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59E09176-33CF-58D9-1966-1DD8534C17CF}"/>
                </a:ext>
              </a:extLst>
            </p:cNvPr>
            <p:cNvSpPr/>
            <p:nvPr/>
          </p:nvSpPr>
          <p:spPr>
            <a:xfrm>
              <a:off x="8134349" y="2369440"/>
              <a:ext cx="72389" cy="80010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Calibri 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91296D9D-3EE9-21C1-1B2C-7281572F9E57}"/>
                </a:ext>
              </a:extLst>
            </p:cNvPr>
            <p:cNvSpPr/>
            <p:nvPr/>
          </p:nvSpPr>
          <p:spPr>
            <a:xfrm>
              <a:off x="8134349" y="2506790"/>
              <a:ext cx="72389" cy="80010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Calibri "/>
              </a:endParaRPr>
            </a:p>
          </p:txBody>
        </p:sp>
      </p:grpSp>
      <p:cxnSp>
        <p:nvCxnSpPr>
          <p:cNvPr id="42" name="直線接點 41">
            <a:extLst>
              <a:ext uri="{FF2B5EF4-FFF2-40B4-BE49-F238E27FC236}">
                <a16:creationId xmlns:a16="http://schemas.microsoft.com/office/drawing/2014/main" id="{9EDABBF6-7C54-BB3D-DB3C-33A128ACEBAD}"/>
              </a:ext>
            </a:extLst>
          </p:cNvPr>
          <p:cNvCxnSpPr>
            <a:cxnSpLocks/>
          </p:cNvCxnSpPr>
          <p:nvPr/>
        </p:nvCxnSpPr>
        <p:spPr>
          <a:xfrm flipH="1">
            <a:off x="6690728" y="4313564"/>
            <a:ext cx="1294109" cy="38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線接點 42">
            <a:extLst>
              <a:ext uri="{FF2B5EF4-FFF2-40B4-BE49-F238E27FC236}">
                <a16:creationId xmlns:a16="http://schemas.microsoft.com/office/drawing/2014/main" id="{B32563B6-CC48-778C-8743-755E33349725}"/>
              </a:ext>
            </a:extLst>
          </p:cNvPr>
          <p:cNvCxnSpPr>
            <a:cxnSpLocks/>
          </p:cNvCxnSpPr>
          <p:nvPr/>
        </p:nvCxnSpPr>
        <p:spPr>
          <a:xfrm flipH="1" flipV="1">
            <a:off x="6687208" y="4578537"/>
            <a:ext cx="1297629" cy="31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線接點 43">
            <a:extLst>
              <a:ext uri="{FF2B5EF4-FFF2-40B4-BE49-F238E27FC236}">
                <a16:creationId xmlns:a16="http://schemas.microsoft.com/office/drawing/2014/main" id="{66CD6D2B-A0FF-92FF-7624-B6E9C505634A}"/>
              </a:ext>
            </a:extLst>
          </p:cNvPr>
          <p:cNvCxnSpPr>
            <a:cxnSpLocks/>
          </p:cNvCxnSpPr>
          <p:nvPr/>
        </p:nvCxnSpPr>
        <p:spPr>
          <a:xfrm flipH="1">
            <a:off x="6687208" y="4826042"/>
            <a:ext cx="129762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線接點 44">
            <a:extLst>
              <a:ext uri="{FF2B5EF4-FFF2-40B4-BE49-F238E27FC236}">
                <a16:creationId xmlns:a16="http://schemas.microsoft.com/office/drawing/2014/main" id="{B4F88574-F301-691A-47F9-B208C09864DB}"/>
              </a:ext>
            </a:extLst>
          </p:cNvPr>
          <p:cNvCxnSpPr>
            <a:cxnSpLocks/>
          </p:cNvCxnSpPr>
          <p:nvPr/>
        </p:nvCxnSpPr>
        <p:spPr>
          <a:xfrm flipH="1">
            <a:off x="6687208" y="5083374"/>
            <a:ext cx="129762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DA1BB004-4115-469A-B195-0B412B2E1346}"/>
              </a:ext>
            </a:extLst>
          </p:cNvPr>
          <p:cNvSpPr txBox="1"/>
          <p:nvPr/>
        </p:nvSpPr>
        <p:spPr>
          <a:xfrm>
            <a:off x="7920815" y="4191186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latin typeface="Calibri "/>
              </a:rPr>
              <a:t>SDA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47" name="文字方塊 46">
            <a:extLst>
              <a:ext uri="{FF2B5EF4-FFF2-40B4-BE49-F238E27FC236}">
                <a16:creationId xmlns:a16="http://schemas.microsoft.com/office/drawing/2014/main" id="{33D2A659-E594-225D-6450-0F95147CE78B}"/>
              </a:ext>
            </a:extLst>
          </p:cNvPr>
          <p:cNvSpPr txBox="1"/>
          <p:nvPr/>
        </p:nvSpPr>
        <p:spPr>
          <a:xfrm>
            <a:off x="7922921" y="4435533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latin typeface="Calibri "/>
              </a:rPr>
              <a:t>SCL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48" name="文字方塊 47">
            <a:extLst>
              <a:ext uri="{FF2B5EF4-FFF2-40B4-BE49-F238E27FC236}">
                <a16:creationId xmlns:a16="http://schemas.microsoft.com/office/drawing/2014/main" id="{B8D21634-C68E-1834-C531-E56854164F5D}"/>
              </a:ext>
            </a:extLst>
          </p:cNvPr>
          <p:cNvSpPr txBox="1"/>
          <p:nvPr/>
        </p:nvSpPr>
        <p:spPr>
          <a:xfrm>
            <a:off x="7922921" y="4671138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latin typeface="Calibri "/>
              </a:rPr>
              <a:t>VDD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49" name="文字方塊 48">
            <a:extLst>
              <a:ext uri="{FF2B5EF4-FFF2-40B4-BE49-F238E27FC236}">
                <a16:creationId xmlns:a16="http://schemas.microsoft.com/office/drawing/2014/main" id="{2C4FE3FA-0C6D-C5E8-7C1A-4789399961AD}"/>
              </a:ext>
            </a:extLst>
          </p:cNvPr>
          <p:cNvSpPr txBox="1"/>
          <p:nvPr/>
        </p:nvSpPr>
        <p:spPr>
          <a:xfrm>
            <a:off x="7920815" y="4915484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 err="1">
                <a:latin typeface="Calibri "/>
              </a:rPr>
              <a:t>Gnd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8DF3A811-DC16-84B4-486D-581323C93E3A}"/>
              </a:ext>
            </a:extLst>
          </p:cNvPr>
          <p:cNvSpPr/>
          <p:nvPr/>
        </p:nvSpPr>
        <p:spPr>
          <a:xfrm>
            <a:off x="5573505" y="4091887"/>
            <a:ext cx="1117223" cy="1287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0000FF"/>
              </a:solidFill>
              <a:latin typeface="Calibri "/>
            </a:endParaRPr>
          </a:p>
        </p:txBody>
      </p:sp>
      <p:sp>
        <p:nvSpPr>
          <p:cNvPr id="51" name="文字方塊 50">
            <a:extLst>
              <a:ext uri="{FF2B5EF4-FFF2-40B4-BE49-F238E27FC236}">
                <a16:creationId xmlns:a16="http://schemas.microsoft.com/office/drawing/2014/main" id="{23E7242B-C9E8-576C-C267-B772D5E737F7}"/>
              </a:ext>
            </a:extLst>
          </p:cNvPr>
          <p:cNvSpPr txBox="1"/>
          <p:nvPr/>
        </p:nvSpPr>
        <p:spPr>
          <a:xfrm>
            <a:off x="6643367" y="4101628"/>
            <a:ext cx="7811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solidFill>
                  <a:srgbClr val="FF0000"/>
                </a:solidFill>
                <a:latin typeface="Calibri "/>
              </a:rPr>
              <a:t>ISP_SDA</a:t>
            </a:r>
            <a:endParaRPr lang="zh-TW" altLang="en-US" sz="1050" dirty="0">
              <a:solidFill>
                <a:srgbClr val="FF0000"/>
              </a:solidFill>
              <a:latin typeface="Calibri "/>
            </a:endParaRPr>
          </a:p>
        </p:txBody>
      </p:sp>
      <p:sp>
        <p:nvSpPr>
          <p:cNvPr id="52" name="文字方塊 51">
            <a:extLst>
              <a:ext uri="{FF2B5EF4-FFF2-40B4-BE49-F238E27FC236}">
                <a16:creationId xmlns:a16="http://schemas.microsoft.com/office/drawing/2014/main" id="{02146D73-7B3A-5AC0-C124-992AA4A5BEC6}"/>
              </a:ext>
            </a:extLst>
          </p:cNvPr>
          <p:cNvSpPr txBox="1"/>
          <p:nvPr/>
        </p:nvSpPr>
        <p:spPr>
          <a:xfrm>
            <a:off x="6650464" y="4345973"/>
            <a:ext cx="902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solidFill>
                  <a:srgbClr val="FF0000"/>
                </a:solidFill>
                <a:latin typeface="Calibri "/>
              </a:rPr>
              <a:t>ISP_SCL</a:t>
            </a:r>
            <a:endParaRPr lang="zh-TW" altLang="en-US" sz="1050" dirty="0">
              <a:solidFill>
                <a:srgbClr val="FF0000"/>
              </a:solidFill>
              <a:latin typeface="Calibri "/>
            </a:endParaRPr>
          </a:p>
        </p:txBody>
      </p: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F0E966BC-799E-C680-A3F0-1C6641F73B9B}"/>
              </a:ext>
            </a:extLst>
          </p:cNvPr>
          <p:cNvSpPr txBox="1"/>
          <p:nvPr/>
        </p:nvSpPr>
        <p:spPr>
          <a:xfrm>
            <a:off x="6647488" y="4607066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latin typeface="Calibri "/>
              </a:rPr>
              <a:t>VDD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54" name="文字方塊 53">
            <a:extLst>
              <a:ext uri="{FF2B5EF4-FFF2-40B4-BE49-F238E27FC236}">
                <a16:creationId xmlns:a16="http://schemas.microsoft.com/office/drawing/2014/main" id="{31792EB2-B71F-4760-2450-0761383D4878}"/>
              </a:ext>
            </a:extLst>
          </p:cNvPr>
          <p:cNvSpPr txBox="1"/>
          <p:nvPr/>
        </p:nvSpPr>
        <p:spPr>
          <a:xfrm>
            <a:off x="6650464" y="4872765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 err="1">
                <a:latin typeface="Calibri "/>
              </a:rPr>
              <a:t>Gnd</a:t>
            </a:r>
            <a:endParaRPr lang="zh-TW" altLang="en-US" sz="1050" dirty="0">
              <a:latin typeface="Calibri "/>
            </a:endParaRPr>
          </a:p>
        </p:txBody>
      </p:sp>
      <p:cxnSp>
        <p:nvCxnSpPr>
          <p:cNvPr id="55" name="接點: 弧形 54">
            <a:extLst>
              <a:ext uri="{FF2B5EF4-FFF2-40B4-BE49-F238E27FC236}">
                <a16:creationId xmlns:a16="http://schemas.microsoft.com/office/drawing/2014/main" id="{59C10251-5548-738F-B481-5FEFA98FBE4E}"/>
              </a:ext>
            </a:extLst>
          </p:cNvPr>
          <p:cNvCxnSpPr>
            <a:cxnSpLocks/>
          </p:cNvCxnSpPr>
          <p:nvPr/>
        </p:nvCxnSpPr>
        <p:spPr>
          <a:xfrm flipV="1">
            <a:off x="10466838" y="4185132"/>
            <a:ext cx="688842" cy="58281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文字方塊 55">
            <a:extLst>
              <a:ext uri="{FF2B5EF4-FFF2-40B4-BE49-F238E27FC236}">
                <a16:creationId xmlns:a16="http://schemas.microsoft.com/office/drawing/2014/main" id="{67B4EB1C-558D-CA4A-C44E-4B83AAFF7B3B}"/>
              </a:ext>
            </a:extLst>
          </p:cNvPr>
          <p:cNvSpPr txBox="1"/>
          <p:nvPr/>
        </p:nvSpPr>
        <p:spPr>
          <a:xfrm>
            <a:off x="11155680" y="3836726"/>
            <a:ext cx="602831" cy="46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PC</a:t>
            </a:r>
            <a:endParaRPr lang="zh-TW" altLang="en-US" dirty="0"/>
          </a:p>
        </p:txBody>
      </p:sp>
      <p:sp>
        <p:nvSpPr>
          <p:cNvPr id="57" name="文字方塊 56">
            <a:extLst>
              <a:ext uri="{FF2B5EF4-FFF2-40B4-BE49-F238E27FC236}">
                <a16:creationId xmlns:a16="http://schemas.microsoft.com/office/drawing/2014/main" id="{25A8ED37-3C31-84EB-CF08-FFE69E1D3541}"/>
              </a:ext>
            </a:extLst>
          </p:cNvPr>
          <p:cNvSpPr txBox="1"/>
          <p:nvPr/>
        </p:nvSpPr>
        <p:spPr>
          <a:xfrm>
            <a:off x="5594704" y="3697298"/>
            <a:ext cx="1079297" cy="46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>
                <a:latin typeface="Calibri "/>
              </a:rPr>
              <a:t>Target</a:t>
            </a:r>
            <a:endParaRPr lang="zh-TW" altLang="en-US" dirty="0">
              <a:latin typeface="Calibri "/>
            </a:endParaRPr>
          </a:p>
        </p:txBody>
      </p:sp>
      <p:sp>
        <p:nvSpPr>
          <p:cNvPr id="58" name="文字方塊 57">
            <a:extLst>
              <a:ext uri="{FF2B5EF4-FFF2-40B4-BE49-F238E27FC236}">
                <a16:creationId xmlns:a16="http://schemas.microsoft.com/office/drawing/2014/main" id="{0EDA8F00-D7B4-D984-D1AF-E957A4D16B52}"/>
              </a:ext>
            </a:extLst>
          </p:cNvPr>
          <p:cNvSpPr txBox="1"/>
          <p:nvPr/>
        </p:nvSpPr>
        <p:spPr>
          <a:xfrm>
            <a:off x="5633003" y="4596582"/>
            <a:ext cx="11262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dirty="0">
                <a:solidFill>
                  <a:srgbClr val="0000FF"/>
                </a:solidFill>
              </a:rPr>
              <a:t>ESMT-MCU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pic>
        <p:nvPicPr>
          <p:cNvPr id="63" name="圖片 62">
            <a:extLst>
              <a:ext uri="{FF2B5EF4-FFF2-40B4-BE49-F238E27FC236}">
                <a16:creationId xmlns:a16="http://schemas.microsoft.com/office/drawing/2014/main" id="{D0FFABE1-A35A-2AAA-18D3-6A89FA8B0F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77" t="33131" r="35891" b="44873"/>
          <a:stretch/>
        </p:blipFill>
        <p:spPr>
          <a:xfrm rot="16200000">
            <a:off x="1168277" y="4748396"/>
            <a:ext cx="1297908" cy="150851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8D138A48-79B6-127B-8054-09043BE2BB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548" t="30349" r="34141" b="26050"/>
          <a:stretch/>
        </p:blipFill>
        <p:spPr>
          <a:xfrm>
            <a:off x="6010935" y="1596218"/>
            <a:ext cx="2382631" cy="1381631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738691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內容版面配置區 17">
            <a:extLst>
              <a:ext uri="{FF2B5EF4-FFF2-40B4-BE49-F238E27FC236}">
                <a16:creationId xmlns:a16="http://schemas.microsoft.com/office/drawing/2014/main" id="{452F4319-B6FA-AD6A-AB8E-3B31460C57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37"/>
          <a:stretch/>
        </p:blipFill>
        <p:spPr>
          <a:xfrm>
            <a:off x="2512698" y="1451727"/>
            <a:ext cx="7833783" cy="4907551"/>
          </a:xfr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E886748-25B7-2DAA-5259-163EDE779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err="1"/>
              <a:t>SDM_Tool</a:t>
            </a:r>
            <a:r>
              <a:rPr lang="zh-TW" altLang="en-US" sz="3600" dirty="0"/>
              <a:t> 軟體基本操作</a:t>
            </a:r>
            <a:r>
              <a:rPr lang="en-US" altLang="zh-TW" sz="3600" dirty="0"/>
              <a:t>(1/2)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93A4582-2A02-C6E0-E63C-1B9790A2DD64}"/>
              </a:ext>
            </a:extLst>
          </p:cNvPr>
          <p:cNvSpPr txBox="1"/>
          <p:nvPr/>
        </p:nvSpPr>
        <p:spPr>
          <a:xfrm>
            <a:off x="6745563" y="1208497"/>
            <a:ext cx="3368198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dirty="0">
                <a:solidFill>
                  <a:srgbClr val="FF0000"/>
                </a:solidFill>
              </a:rPr>
              <a:t>3.</a:t>
            </a:r>
            <a:r>
              <a:rPr lang="zh-TW" altLang="en-US" sz="1600" dirty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State </a:t>
            </a:r>
            <a:r>
              <a:rPr lang="zh-TW" altLang="en-US" sz="1600" dirty="0">
                <a:solidFill>
                  <a:srgbClr val="FF0000"/>
                </a:solidFill>
              </a:rPr>
              <a:t>顯示</a:t>
            </a:r>
            <a:r>
              <a:rPr lang="en-US" altLang="zh-TW" sz="1600" dirty="0">
                <a:solidFill>
                  <a:srgbClr val="FF0000"/>
                </a:solidFill>
              </a:rPr>
              <a:t>OK</a:t>
            </a:r>
            <a:r>
              <a:rPr lang="zh-TW" altLang="en-US" sz="1600" dirty="0">
                <a:solidFill>
                  <a:srgbClr val="FF0000"/>
                </a:solidFill>
              </a:rPr>
              <a:t>才可繼續測試</a:t>
            </a:r>
            <a:endParaRPr lang="en-US" altLang="zh-TW" sz="1600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D27BE2F-74C6-00DB-AFEF-D9B793003428}"/>
              </a:ext>
            </a:extLst>
          </p:cNvPr>
          <p:cNvSpPr/>
          <p:nvPr/>
        </p:nvSpPr>
        <p:spPr>
          <a:xfrm>
            <a:off x="3947160" y="1630680"/>
            <a:ext cx="1270000" cy="558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721515F-9EEE-CDC1-E2BA-08BA5E536447}"/>
              </a:ext>
            </a:extLst>
          </p:cNvPr>
          <p:cNvSpPr txBox="1"/>
          <p:nvPr/>
        </p:nvSpPr>
        <p:spPr>
          <a:xfrm>
            <a:off x="4069938" y="1276284"/>
            <a:ext cx="855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Button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A008778-7598-C797-A8A4-A48D247074FA}"/>
              </a:ext>
            </a:extLst>
          </p:cNvPr>
          <p:cNvSpPr/>
          <p:nvPr/>
        </p:nvSpPr>
        <p:spPr>
          <a:xfrm>
            <a:off x="5475562" y="1553574"/>
            <a:ext cx="1333669" cy="726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63E3A83B-A9E7-8EE8-87CA-14D4E25DDA60}"/>
              </a:ext>
            </a:extLst>
          </p:cNvPr>
          <p:cNvSpPr txBox="1"/>
          <p:nvPr/>
        </p:nvSpPr>
        <p:spPr>
          <a:xfrm>
            <a:off x="5719139" y="1240686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State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D1EEB83E-4E19-5872-DFB3-8489F0F41084}"/>
              </a:ext>
            </a:extLst>
          </p:cNvPr>
          <p:cNvSpPr txBox="1"/>
          <p:nvPr/>
        </p:nvSpPr>
        <p:spPr>
          <a:xfrm>
            <a:off x="5217160" y="3072038"/>
            <a:ext cx="29588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4.</a:t>
            </a:r>
            <a:r>
              <a:rPr lang="zh-TW" altLang="en-US" dirty="0">
                <a:solidFill>
                  <a:srgbClr val="FF0000"/>
                </a:solidFill>
              </a:rPr>
              <a:t> 選擇</a:t>
            </a:r>
            <a:r>
              <a:rPr lang="en-US" altLang="zh-TW" dirty="0">
                <a:solidFill>
                  <a:srgbClr val="FF0000"/>
                </a:solidFill>
              </a:rPr>
              <a:t>Channel </a:t>
            </a:r>
            <a:r>
              <a:rPr lang="zh-TW" altLang="en-US" dirty="0">
                <a:solidFill>
                  <a:srgbClr val="FF0000"/>
                </a:solidFill>
              </a:rPr>
              <a:t>和其他設定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40F0CD7-1175-A97E-0A33-DA71D3233DA6}"/>
              </a:ext>
            </a:extLst>
          </p:cNvPr>
          <p:cNvSpPr/>
          <p:nvPr/>
        </p:nvSpPr>
        <p:spPr>
          <a:xfrm>
            <a:off x="4497779" y="3659386"/>
            <a:ext cx="426720" cy="1567934"/>
          </a:xfrm>
          <a:prstGeom prst="rect">
            <a:avLst/>
          </a:prstGeom>
          <a:noFill/>
          <a:ln>
            <a:solidFill>
              <a:srgbClr val="0000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AF59A165-9424-30EA-8D22-F17B23BA5E07}"/>
              </a:ext>
            </a:extLst>
          </p:cNvPr>
          <p:cNvSpPr txBox="1"/>
          <p:nvPr/>
        </p:nvSpPr>
        <p:spPr>
          <a:xfrm>
            <a:off x="9661483" y="2336855"/>
            <a:ext cx="2662597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dirty="0">
                <a:solidFill>
                  <a:srgbClr val="FF0000"/>
                </a:solidFill>
              </a:rPr>
              <a:t>5.</a:t>
            </a:r>
            <a:r>
              <a:rPr lang="zh-TW" altLang="en-US" sz="1600" dirty="0">
                <a:solidFill>
                  <a:srgbClr val="FF0000"/>
                </a:solidFill>
              </a:rPr>
              <a:t> 設定完按下 </a:t>
            </a:r>
            <a:r>
              <a:rPr lang="en-US" altLang="zh-TW" sz="1600" dirty="0">
                <a:solidFill>
                  <a:srgbClr val="FF0000"/>
                </a:solidFill>
              </a:rPr>
              <a:t>Load Config</a:t>
            </a: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3E501B38-4D02-3735-DF64-17B164A65DF8}"/>
              </a:ext>
            </a:extLst>
          </p:cNvPr>
          <p:cNvSpPr txBox="1"/>
          <p:nvPr/>
        </p:nvSpPr>
        <p:spPr>
          <a:xfrm>
            <a:off x="9661483" y="2692331"/>
            <a:ext cx="1870117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dirty="0">
                <a:solidFill>
                  <a:srgbClr val="FF0000"/>
                </a:solidFill>
              </a:rPr>
              <a:t>6.</a:t>
            </a:r>
            <a:r>
              <a:rPr lang="zh-TW" altLang="en-US" sz="1600" dirty="0">
                <a:solidFill>
                  <a:srgbClr val="FF0000"/>
                </a:solidFill>
              </a:rPr>
              <a:t> 按下 </a:t>
            </a:r>
            <a:r>
              <a:rPr lang="en-US" altLang="zh-TW" sz="1600" dirty="0">
                <a:solidFill>
                  <a:srgbClr val="FF0000"/>
                </a:solidFill>
              </a:rPr>
              <a:t>Show ADC</a:t>
            </a: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34774F5F-C2D8-76EA-3B76-75CEC7072655}"/>
              </a:ext>
            </a:extLst>
          </p:cNvPr>
          <p:cNvSpPr txBox="1"/>
          <p:nvPr/>
        </p:nvSpPr>
        <p:spPr>
          <a:xfrm>
            <a:off x="1097280" y="1582566"/>
            <a:ext cx="2474909" cy="7863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dirty="0">
                <a:solidFill>
                  <a:srgbClr val="FF0000"/>
                </a:solidFill>
              </a:rPr>
              <a:t>1.</a:t>
            </a:r>
            <a:r>
              <a:rPr lang="zh-TW" altLang="en-US" sz="1600" dirty="0">
                <a:solidFill>
                  <a:srgbClr val="FF0000"/>
                </a:solidFill>
              </a:rPr>
              <a:t>按下 </a:t>
            </a:r>
            <a:r>
              <a:rPr lang="en-US" altLang="zh-TW" sz="1600" dirty="0">
                <a:solidFill>
                  <a:srgbClr val="FF0000"/>
                </a:solidFill>
              </a:rPr>
              <a:t>ICE Initialize</a:t>
            </a:r>
          </a:p>
          <a:p>
            <a:pPr>
              <a:lnSpc>
                <a:spcPct val="150000"/>
              </a:lnSpc>
            </a:pPr>
            <a:r>
              <a:rPr lang="en-US" altLang="zh-TW" sz="1600" dirty="0">
                <a:solidFill>
                  <a:srgbClr val="FF0000"/>
                </a:solidFill>
              </a:rPr>
              <a:t>2.</a:t>
            </a:r>
            <a:r>
              <a:rPr lang="zh-TW" altLang="en-US" sz="1600" dirty="0">
                <a:solidFill>
                  <a:srgbClr val="FF0000"/>
                </a:solidFill>
              </a:rPr>
              <a:t>按下 </a:t>
            </a:r>
            <a:r>
              <a:rPr lang="en-US" altLang="zh-TW" sz="1600" dirty="0">
                <a:solidFill>
                  <a:srgbClr val="FF0000"/>
                </a:solidFill>
              </a:rPr>
              <a:t>System Initialize</a:t>
            </a:r>
          </a:p>
        </p:txBody>
      </p:sp>
    </p:spTree>
    <p:extLst>
      <p:ext uri="{BB962C8B-B14F-4D97-AF65-F5344CB8AC3E}">
        <p14:creationId xmlns:p14="http://schemas.microsoft.com/office/powerpoint/2010/main" val="460024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53DC9C5-0DDF-3510-7E0C-314CB0382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dirty="0" err="1"/>
              <a:t>SDM_Tool</a:t>
            </a:r>
            <a:r>
              <a:rPr lang="zh-TW" altLang="en-US" sz="3600" dirty="0"/>
              <a:t> 軟體基本操作</a:t>
            </a:r>
            <a:r>
              <a:rPr lang="en-US" altLang="zh-TW" sz="3600" dirty="0"/>
              <a:t>(2/2)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088F3F-3B78-4ACA-FC2C-3A6A71C2D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000" dirty="0">
                <a:solidFill>
                  <a:srgbClr val="0000FF"/>
                </a:solidFill>
              </a:rPr>
              <a:t> Show ADC</a:t>
            </a:r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3C55F1E-2EF3-E135-957F-884CADB3A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197" y="1355274"/>
            <a:ext cx="6161686" cy="479552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7C69B8F2-FC67-97F4-C045-6C0F58DFB4FF}"/>
              </a:ext>
            </a:extLst>
          </p:cNvPr>
          <p:cNvSpPr txBox="1"/>
          <p:nvPr/>
        </p:nvSpPr>
        <p:spPr>
          <a:xfrm>
            <a:off x="2164080" y="2509520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讀取</a:t>
            </a:r>
            <a:r>
              <a:rPr lang="en-US" altLang="zh-TW" dirty="0">
                <a:solidFill>
                  <a:srgbClr val="FF0000"/>
                </a:solidFill>
              </a:rPr>
              <a:t>ADC</a:t>
            </a:r>
            <a:endParaRPr lang="zh-TW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75BDCAAD-C3A5-54D0-4820-426C9F90FA05}"/>
              </a:ext>
            </a:extLst>
          </p:cNvPr>
          <p:cNvCxnSpPr>
            <a:cxnSpLocks/>
          </p:cNvCxnSpPr>
          <p:nvPr/>
        </p:nvCxnSpPr>
        <p:spPr>
          <a:xfrm flipH="1">
            <a:off x="2895510" y="1901706"/>
            <a:ext cx="712245" cy="6078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50EC93CF-6B03-3D4B-70A8-26CC6009153A}"/>
              </a:ext>
            </a:extLst>
          </p:cNvPr>
          <p:cNvCxnSpPr>
            <a:cxnSpLocks/>
          </p:cNvCxnSpPr>
          <p:nvPr/>
        </p:nvCxnSpPr>
        <p:spPr>
          <a:xfrm>
            <a:off x="8554720" y="4582160"/>
            <a:ext cx="5588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C3ECF4C0-8B1E-962F-22CC-415E18BF9759}"/>
              </a:ext>
            </a:extLst>
          </p:cNvPr>
          <p:cNvSpPr txBox="1"/>
          <p:nvPr/>
        </p:nvSpPr>
        <p:spPr>
          <a:xfrm>
            <a:off x="4155736" y="237423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停止讀取</a:t>
            </a:r>
          </a:p>
        </p:txBody>
      </p:sp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456E69BB-E92B-0CDD-9B48-708F2208B590}"/>
              </a:ext>
            </a:extLst>
          </p:cNvPr>
          <p:cNvCxnSpPr>
            <a:cxnSpLocks/>
          </p:cNvCxnSpPr>
          <p:nvPr/>
        </p:nvCxnSpPr>
        <p:spPr>
          <a:xfrm>
            <a:off x="7164187" y="1901706"/>
            <a:ext cx="0" cy="4046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2AB5841C-EE77-6522-D05E-E21027CC0CAE}"/>
              </a:ext>
            </a:extLst>
          </p:cNvPr>
          <p:cNvSpPr txBox="1"/>
          <p:nvPr/>
        </p:nvSpPr>
        <p:spPr>
          <a:xfrm>
            <a:off x="6543040" y="22871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讀取間隔時間</a:t>
            </a:r>
          </a:p>
        </p:txBody>
      </p: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EBF6882C-E4C4-1177-2AD9-0DC21A6560F8}"/>
              </a:ext>
            </a:extLst>
          </p:cNvPr>
          <p:cNvCxnSpPr>
            <a:cxnSpLocks/>
          </p:cNvCxnSpPr>
          <p:nvPr/>
        </p:nvCxnSpPr>
        <p:spPr>
          <a:xfrm>
            <a:off x="6239627" y="5616672"/>
            <a:ext cx="2223653" cy="79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4681213F-7939-2B0C-DD88-55C657B9ECD6}"/>
              </a:ext>
            </a:extLst>
          </p:cNvPr>
          <p:cNvSpPr txBox="1"/>
          <p:nvPr/>
        </p:nvSpPr>
        <p:spPr>
          <a:xfrm>
            <a:off x="8456872" y="5439968"/>
            <a:ext cx="1678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儲存檔案</a:t>
            </a:r>
            <a:r>
              <a:rPr lang="en-US" altLang="zh-TW" dirty="0">
                <a:solidFill>
                  <a:srgbClr val="FF0000"/>
                </a:solidFill>
              </a:rPr>
              <a:t>(.csv)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C720B43F-523A-1737-FC0C-1EBB522199DA}"/>
              </a:ext>
            </a:extLst>
          </p:cNvPr>
          <p:cNvSpPr txBox="1"/>
          <p:nvPr/>
        </p:nvSpPr>
        <p:spPr>
          <a:xfrm>
            <a:off x="9113520" y="439749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讀取次數</a:t>
            </a: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4771E4CD-AD18-1840-12DD-7C7698E3B186}"/>
              </a:ext>
            </a:extLst>
          </p:cNvPr>
          <p:cNvCxnSpPr>
            <a:cxnSpLocks/>
          </p:cNvCxnSpPr>
          <p:nvPr/>
        </p:nvCxnSpPr>
        <p:spPr>
          <a:xfrm>
            <a:off x="4614027" y="1983879"/>
            <a:ext cx="0" cy="4046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604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F3EB25-3EC3-5B52-360C-ACED207FA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注意事項</a:t>
            </a:r>
            <a:r>
              <a:rPr lang="en-US" altLang="zh-TW" dirty="0"/>
              <a:t>(1/2)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1326231-F3C5-4680-F0C5-F7F0F89A5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TW" altLang="en-US" dirty="0"/>
              <a:t>若要使用</a:t>
            </a:r>
            <a:r>
              <a:rPr lang="en-US" altLang="zh-TW" dirty="0"/>
              <a:t>AP0</a:t>
            </a:r>
            <a:r>
              <a:rPr lang="zh-TW" altLang="en-US" dirty="0"/>
              <a:t>、</a:t>
            </a:r>
            <a:r>
              <a:rPr lang="en-US" altLang="zh-TW" dirty="0"/>
              <a:t>AP1</a:t>
            </a:r>
            <a:r>
              <a:rPr lang="zh-TW" altLang="en-US" dirty="0"/>
              <a:t>，須將</a:t>
            </a:r>
            <a:r>
              <a:rPr lang="en-US" altLang="zh-TW" dirty="0"/>
              <a:t>J1</a:t>
            </a:r>
            <a:r>
              <a:rPr lang="zh-TW" altLang="en-US" dirty="0"/>
              <a:t>、</a:t>
            </a:r>
            <a:r>
              <a:rPr lang="en-US" altLang="zh-TW" dirty="0"/>
              <a:t>J2</a:t>
            </a:r>
            <a:r>
              <a:rPr lang="zh-TW" altLang="en-US" dirty="0"/>
              <a:t>、</a:t>
            </a:r>
            <a:r>
              <a:rPr lang="en-US" altLang="zh-TW" dirty="0"/>
              <a:t>J3</a:t>
            </a:r>
            <a:r>
              <a:rPr lang="zh-TW" altLang="en-US" dirty="0"/>
              <a:t>、</a:t>
            </a:r>
            <a:r>
              <a:rPr lang="en-US" altLang="zh-TW" dirty="0"/>
              <a:t>J4</a:t>
            </a:r>
            <a:r>
              <a:rPr lang="zh-TW" altLang="en-US" dirty="0"/>
              <a:t>選擇至左邊，右邊是使用</a:t>
            </a:r>
            <a:r>
              <a:rPr lang="en-US" altLang="zh-TW" dirty="0"/>
              <a:t>LCD</a:t>
            </a:r>
            <a:r>
              <a:rPr lang="zh-TW" altLang="en-US" dirty="0"/>
              <a:t>功能。</a:t>
            </a:r>
            <a:endParaRPr lang="en-US" altLang="zh-TW" dirty="0"/>
          </a:p>
        </p:txBody>
      </p:sp>
      <p:pic>
        <p:nvPicPr>
          <p:cNvPr id="4" name="內容版面配置區 4">
            <a:extLst>
              <a:ext uri="{FF2B5EF4-FFF2-40B4-BE49-F238E27FC236}">
                <a16:creationId xmlns:a16="http://schemas.microsoft.com/office/drawing/2014/main" id="{FC3EB253-E430-EE66-561A-6963CBE59C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82" t="19867" r="13078" b="23528"/>
          <a:stretch/>
        </p:blipFill>
        <p:spPr>
          <a:xfrm rot="16200000">
            <a:off x="1724098" y="1621081"/>
            <a:ext cx="4030980" cy="504077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941EEFF-A486-DB5B-52E8-F9324F7B43E3}"/>
              </a:ext>
            </a:extLst>
          </p:cNvPr>
          <p:cNvSpPr/>
          <p:nvPr/>
        </p:nvSpPr>
        <p:spPr>
          <a:xfrm>
            <a:off x="2749550" y="2964180"/>
            <a:ext cx="480060" cy="62103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1B8532-A1E7-071E-59E2-49439B5871BD}"/>
              </a:ext>
            </a:extLst>
          </p:cNvPr>
          <p:cNvSpPr txBox="1"/>
          <p:nvPr/>
        </p:nvSpPr>
        <p:spPr>
          <a:xfrm>
            <a:off x="2357035" y="3568368"/>
            <a:ext cx="1265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FF00"/>
                </a:solidFill>
              </a:rPr>
              <a:t>Jump </a:t>
            </a:r>
            <a:r>
              <a:rPr lang="zh-TW" altLang="en-US" dirty="0">
                <a:solidFill>
                  <a:srgbClr val="FFFF00"/>
                </a:solidFill>
              </a:rPr>
              <a:t>左邊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849D2D2-C8FE-EB49-EA4F-9D4D6521D302}"/>
              </a:ext>
            </a:extLst>
          </p:cNvPr>
          <p:cNvSpPr/>
          <p:nvPr/>
        </p:nvSpPr>
        <p:spPr>
          <a:xfrm rot="16200000">
            <a:off x="2324854" y="2690806"/>
            <a:ext cx="369332" cy="48006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D5459E6-6A4E-9462-D5B1-FBEF3D79C381}"/>
              </a:ext>
            </a:extLst>
          </p:cNvPr>
          <p:cNvSpPr/>
          <p:nvPr/>
        </p:nvSpPr>
        <p:spPr>
          <a:xfrm rot="16200000">
            <a:off x="1783835" y="2684348"/>
            <a:ext cx="369332" cy="48006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927E36A9-E5B4-30C1-D581-BB8090ED182E}"/>
              </a:ext>
            </a:extLst>
          </p:cNvPr>
          <p:cNvSpPr txBox="1"/>
          <p:nvPr/>
        </p:nvSpPr>
        <p:spPr>
          <a:xfrm>
            <a:off x="2224346" y="2387221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FF00"/>
                </a:solidFill>
              </a:rPr>
              <a:t>AP0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6C5BFCEF-DF99-F2F1-8CF2-EF3E7382B24C}"/>
              </a:ext>
            </a:extLst>
          </p:cNvPr>
          <p:cNvSpPr txBox="1"/>
          <p:nvPr/>
        </p:nvSpPr>
        <p:spPr>
          <a:xfrm>
            <a:off x="1689294" y="2395883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FF00"/>
                </a:solidFill>
              </a:rPr>
              <a:t>AP1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0964E39-50EB-D214-33EF-A748D615B7D3}"/>
              </a:ext>
            </a:extLst>
          </p:cNvPr>
          <p:cNvSpPr txBox="1"/>
          <p:nvPr/>
        </p:nvSpPr>
        <p:spPr>
          <a:xfrm>
            <a:off x="6275792" y="2214378"/>
            <a:ext cx="3294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AP0</a:t>
            </a:r>
            <a:r>
              <a:rPr lang="zh-TW" altLang="en-US" dirty="0">
                <a:solidFill>
                  <a:srgbClr val="FF0000"/>
                </a:solidFill>
              </a:rPr>
              <a:t>與</a:t>
            </a:r>
            <a:r>
              <a:rPr lang="en-US" altLang="zh-TW" dirty="0">
                <a:solidFill>
                  <a:srgbClr val="FF0000"/>
                </a:solidFill>
              </a:rPr>
              <a:t>AP1</a:t>
            </a:r>
            <a:r>
              <a:rPr lang="zh-TW" altLang="en-US" dirty="0">
                <a:solidFill>
                  <a:srgbClr val="FF0000"/>
                </a:solidFill>
              </a:rPr>
              <a:t>的</a:t>
            </a:r>
            <a:r>
              <a:rPr lang="en-US" altLang="zh-TW" dirty="0">
                <a:solidFill>
                  <a:srgbClr val="FF0000"/>
                </a:solidFill>
              </a:rPr>
              <a:t>IO</a:t>
            </a:r>
            <a:r>
              <a:rPr lang="zh-TW" altLang="en-US" dirty="0">
                <a:solidFill>
                  <a:srgbClr val="FF0000"/>
                </a:solidFill>
              </a:rPr>
              <a:t>需設定為</a:t>
            </a:r>
            <a:r>
              <a:rPr lang="zh-TW" altLang="en-US" b="1" dirty="0">
                <a:solidFill>
                  <a:srgbClr val="FF0000"/>
                </a:solidFill>
              </a:rPr>
              <a:t>高阻抗</a:t>
            </a:r>
          </a:p>
        </p:txBody>
      </p:sp>
    </p:spTree>
    <p:extLst>
      <p:ext uri="{BB962C8B-B14F-4D97-AF65-F5344CB8AC3E}">
        <p14:creationId xmlns:p14="http://schemas.microsoft.com/office/powerpoint/2010/main" val="2173592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883FA0-BADD-E280-EA81-2F36232AB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注意事項</a:t>
            </a:r>
            <a:r>
              <a:rPr lang="en-US" altLang="zh-TW" dirty="0"/>
              <a:t>(2/2)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C964500-6E4A-67DC-987D-4386AC6FA1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1600" dirty="0" err="1"/>
              <a:t>Vref</a:t>
            </a:r>
            <a:r>
              <a:rPr lang="zh-TW" altLang="en-US" sz="1600" dirty="0"/>
              <a:t> 外部輸入</a:t>
            </a:r>
            <a:r>
              <a:rPr lang="en-US" altLang="zh-TW" sz="1600" dirty="0"/>
              <a:t> </a:t>
            </a:r>
            <a:r>
              <a:rPr lang="zh-TW" altLang="en-US" sz="1600" dirty="0"/>
              <a:t>，</a:t>
            </a:r>
            <a:r>
              <a:rPr lang="en-US" altLang="zh-TW" sz="1600" dirty="0"/>
              <a:t>RMUX</a:t>
            </a:r>
            <a:r>
              <a:rPr lang="zh-TW" altLang="en-US" sz="1600" dirty="0"/>
              <a:t>選擇</a:t>
            </a:r>
            <a:r>
              <a:rPr lang="en-US" altLang="zh-TW" sz="1600" dirty="0"/>
              <a:t>RP1</a:t>
            </a:r>
            <a:r>
              <a:rPr lang="zh-TW" altLang="en-US" sz="1600" dirty="0"/>
              <a:t>，</a:t>
            </a:r>
            <a:r>
              <a:rPr lang="en-US" altLang="zh-TW" sz="1600" dirty="0" err="1"/>
              <a:t>Vref</a:t>
            </a:r>
            <a:r>
              <a:rPr lang="zh-TW" altLang="en-US" sz="1600" dirty="0"/>
              <a:t>輸入接</a:t>
            </a:r>
            <a:r>
              <a:rPr lang="en-US" altLang="zh-TW" sz="1600" dirty="0"/>
              <a:t>RP1</a:t>
            </a:r>
            <a:r>
              <a:rPr lang="zh-TW" altLang="en-US" sz="1600" dirty="0"/>
              <a:t>、</a:t>
            </a:r>
            <a:r>
              <a:rPr lang="en-US" altLang="zh-TW" sz="1600" dirty="0"/>
              <a:t>RN1</a:t>
            </a:r>
            <a:r>
              <a:rPr lang="zh-TW" altLang="en-US" sz="1600" dirty="0"/>
              <a:t>。</a:t>
            </a:r>
            <a:endParaRPr lang="en-US" altLang="zh-TW" sz="1600" dirty="0"/>
          </a:p>
          <a:p>
            <a:r>
              <a:rPr lang="en-US" altLang="zh-TW" sz="1600" dirty="0" err="1"/>
              <a:t>Vref</a:t>
            </a:r>
            <a:r>
              <a:rPr lang="zh-TW" altLang="en-US" sz="1600" dirty="0"/>
              <a:t> 外部輸入</a:t>
            </a:r>
            <a:r>
              <a:rPr lang="en-US" altLang="zh-TW" sz="1600" dirty="0"/>
              <a:t> </a:t>
            </a:r>
            <a:r>
              <a:rPr lang="zh-TW" altLang="en-US" sz="1600" dirty="0"/>
              <a:t>，</a:t>
            </a:r>
            <a:r>
              <a:rPr lang="en-US" altLang="zh-TW" sz="1600" dirty="0"/>
              <a:t>RMUX</a:t>
            </a:r>
            <a:r>
              <a:rPr lang="zh-TW" altLang="en-US" sz="1600" dirty="0"/>
              <a:t>選擇</a:t>
            </a:r>
            <a:r>
              <a:rPr lang="en-US" altLang="zh-TW" sz="1600" dirty="0"/>
              <a:t>RP0</a:t>
            </a:r>
            <a:r>
              <a:rPr lang="zh-TW" altLang="en-US" sz="1600" dirty="0"/>
              <a:t>，</a:t>
            </a:r>
            <a:r>
              <a:rPr lang="en-US" altLang="zh-TW" sz="1600" dirty="0"/>
              <a:t> </a:t>
            </a:r>
            <a:r>
              <a:rPr lang="en-US" altLang="zh-TW" sz="1600" dirty="0" err="1"/>
              <a:t>Vref</a:t>
            </a:r>
            <a:r>
              <a:rPr lang="zh-TW" altLang="en-US" sz="1600" dirty="0"/>
              <a:t>輸入接</a:t>
            </a:r>
            <a:r>
              <a:rPr lang="en-US" altLang="zh-TW" sz="1600" dirty="0"/>
              <a:t>RP0</a:t>
            </a:r>
            <a:r>
              <a:rPr lang="zh-TW" altLang="en-US" sz="1600" dirty="0"/>
              <a:t>、</a:t>
            </a:r>
            <a:r>
              <a:rPr lang="en-US" altLang="zh-TW" sz="1600" dirty="0"/>
              <a:t>RN0</a:t>
            </a:r>
            <a:r>
              <a:rPr lang="zh-TW" altLang="en-US" sz="1600" dirty="0"/>
              <a:t>。</a:t>
            </a:r>
            <a:endParaRPr lang="en-US" altLang="zh-TW" sz="1600" dirty="0"/>
          </a:p>
          <a:p>
            <a:pPr marL="0" indent="0">
              <a:buNone/>
            </a:pPr>
            <a:endParaRPr lang="zh-TW" altLang="en-US" sz="1600" dirty="0"/>
          </a:p>
        </p:txBody>
      </p:sp>
      <p:pic>
        <p:nvPicPr>
          <p:cNvPr id="4" name="內容版面配置區 17">
            <a:extLst>
              <a:ext uri="{FF2B5EF4-FFF2-40B4-BE49-F238E27FC236}">
                <a16:creationId xmlns:a16="http://schemas.microsoft.com/office/drawing/2014/main" id="{97632068-8B54-27E0-5563-17CE1288C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45" t="77005" r="18010"/>
          <a:stretch/>
        </p:blipFill>
        <p:spPr>
          <a:xfrm>
            <a:off x="1036320" y="2874819"/>
            <a:ext cx="3247230" cy="1612339"/>
          </a:xfrm>
          <a:prstGeom prst="rect">
            <a:avLst/>
          </a:prstGeom>
        </p:spPr>
      </p:pic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1F662DE-B2CA-E491-AA0D-D15845E5D7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82" t="19867" r="13078" b="23528"/>
          <a:stretch/>
        </p:blipFill>
        <p:spPr>
          <a:xfrm rot="16200000">
            <a:off x="6918268" y="1485407"/>
            <a:ext cx="4030980" cy="504077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D29A43D-9393-7954-04A6-2D85EB325DF4}"/>
              </a:ext>
            </a:extLst>
          </p:cNvPr>
          <p:cNvSpPr/>
          <p:nvPr/>
        </p:nvSpPr>
        <p:spPr>
          <a:xfrm>
            <a:off x="7076453" y="5147034"/>
            <a:ext cx="549832" cy="452487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1A506AC-1695-68A1-7B3F-93CBCA8CACEE}"/>
              </a:ext>
            </a:extLst>
          </p:cNvPr>
          <p:cNvSpPr txBox="1"/>
          <p:nvPr/>
        </p:nvSpPr>
        <p:spPr>
          <a:xfrm>
            <a:off x="6821392" y="553340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solidFill>
                  <a:srgbClr val="FFFF00"/>
                </a:solidFill>
              </a:rPr>
              <a:t>RP1</a:t>
            </a:r>
            <a:endParaRPr lang="zh-TW" altLang="en-US" sz="1200" dirty="0">
              <a:solidFill>
                <a:srgbClr val="FFFF00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40246A31-80A2-C346-0358-2A86A4F44779}"/>
              </a:ext>
            </a:extLst>
          </p:cNvPr>
          <p:cNvSpPr txBox="1"/>
          <p:nvPr/>
        </p:nvSpPr>
        <p:spPr>
          <a:xfrm>
            <a:off x="7326357" y="5552257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solidFill>
                  <a:srgbClr val="FFFF00"/>
                </a:solidFill>
              </a:rPr>
              <a:t>RN1</a:t>
            </a:r>
            <a:endParaRPr lang="zh-TW" altLang="en-US" sz="1200" dirty="0">
              <a:solidFill>
                <a:srgbClr val="FFFF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4E2C5D2-19A6-FC28-E3D2-74D70A955542}"/>
              </a:ext>
            </a:extLst>
          </p:cNvPr>
          <p:cNvSpPr/>
          <p:nvPr/>
        </p:nvSpPr>
        <p:spPr>
          <a:xfrm>
            <a:off x="7623207" y="5150973"/>
            <a:ext cx="549832" cy="452487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56D7E4E-E2DE-391C-BB58-E31E8546EFC7}"/>
              </a:ext>
            </a:extLst>
          </p:cNvPr>
          <p:cNvSpPr txBox="1"/>
          <p:nvPr/>
        </p:nvSpPr>
        <p:spPr>
          <a:xfrm>
            <a:off x="7483152" y="4861026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solidFill>
                  <a:srgbClr val="FFFF00"/>
                </a:solidFill>
              </a:rPr>
              <a:t>RP0</a:t>
            </a:r>
            <a:endParaRPr lang="zh-TW" altLang="en-US" sz="1200" dirty="0">
              <a:solidFill>
                <a:srgbClr val="FFFF00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02E12E3C-DE54-963F-DC45-517770BA6D39}"/>
              </a:ext>
            </a:extLst>
          </p:cNvPr>
          <p:cNvSpPr txBox="1"/>
          <p:nvPr/>
        </p:nvSpPr>
        <p:spPr>
          <a:xfrm>
            <a:off x="7929236" y="4848104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solidFill>
                  <a:srgbClr val="FFFF00"/>
                </a:solidFill>
              </a:rPr>
              <a:t>RN0</a:t>
            </a:r>
            <a:endParaRPr lang="zh-TW" altLang="en-US" sz="1200" dirty="0">
              <a:solidFill>
                <a:srgbClr val="FFFF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DB72D4E-92B5-8E91-3404-B653228DA05D}"/>
              </a:ext>
            </a:extLst>
          </p:cNvPr>
          <p:cNvSpPr/>
          <p:nvPr/>
        </p:nvSpPr>
        <p:spPr>
          <a:xfrm>
            <a:off x="1225485" y="3912124"/>
            <a:ext cx="716437" cy="4524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25074293"/>
      </p:ext>
    </p:extLst>
  </p:cSld>
  <p:clrMapOvr>
    <a:masterClrMapping/>
  </p:clrMapOvr>
</p:sld>
</file>

<file path=ppt/theme/theme1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簡報template</Template>
  <TotalTime>2648</TotalTime>
  <Words>202</Words>
  <Application>Microsoft Office PowerPoint</Application>
  <PresentationFormat>寬螢幕</PresentationFormat>
  <Paragraphs>54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Calibri </vt:lpstr>
      <vt:lpstr>微軟正黑體</vt:lpstr>
      <vt:lpstr>Calibri</vt:lpstr>
      <vt:lpstr>Calibri Light</vt:lpstr>
      <vt:lpstr>Tahoma</vt:lpstr>
      <vt:lpstr>Wingdings</vt:lpstr>
      <vt:lpstr>回顧</vt:lpstr>
      <vt:lpstr>FE81001_SDM_Tool_使用說明</vt:lpstr>
      <vt:lpstr>大綱</vt:lpstr>
      <vt:lpstr>硬體配置</vt:lpstr>
      <vt:lpstr>SDM_Tool 軟體基本操作(1/2)</vt:lpstr>
      <vt:lpstr>SDM_Tool 軟體基本操作(2/2)</vt:lpstr>
      <vt:lpstr>注意事項(1/2)</vt:lpstr>
      <vt:lpstr>注意事項(2/2)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Report</dc:title>
  <dc:creator>user</dc:creator>
  <cp:lastModifiedBy>user</cp:lastModifiedBy>
  <cp:revision>43</cp:revision>
  <dcterms:created xsi:type="dcterms:W3CDTF">2022-07-21T05:25:19Z</dcterms:created>
  <dcterms:modified xsi:type="dcterms:W3CDTF">2023-03-13T01:08:10Z</dcterms:modified>
</cp:coreProperties>
</file>